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ink/ink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handoutMasterIdLst>
    <p:handoutMasterId r:id="rId31"/>
  </p:handoutMasterIdLst>
  <p:sldIdLst>
    <p:sldId id="319" r:id="rId3"/>
    <p:sldId id="257" r:id="rId4"/>
    <p:sldId id="270" r:id="rId5"/>
    <p:sldId id="321" r:id="rId6"/>
    <p:sldId id="322" r:id="rId7"/>
    <p:sldId id="323" r:id="rId8"/>
    <p:sldId id="260" r:id="rId9"/>
    <p:sldId id="306" r:id="rId10"/>
    <p:sldId id="307" r:id="rId11"/>
    <p:sldId id="308" r:id="rId12"/>
    <p:sldId id="316" r:id="rId13"/>
    <p:sldId id="309" r:id="rId14"/>
    <p:sldId id="287" r:id="rId15"/>
    <p:sldId id="286" r:id="rId16"/>
    <p:sldId id="289" r:id="rId17"/>
    <p:sldId id="290" r:id="rId18"/>
    <p:sldId id="288" r:id="rId19"/>
    <p:sldId id="324" r:id="rId20"/>
    <p:sldId id="291" r:id="rId21"/>
    <p:sldId id="292" r:id="rId22"/>
    <p:sldId id="296" r:id="rId23"/>
    <p:sldId id="293" r:id="rId24"/>
    <p:sldId id="294" r:id="rId25"/>
    <p:sldId id="283" r:id="rId26"/>
    <p:sldId id="298" r:id="rId27"/>
    <p:sldId id="301" r:id="rId28"/>
    <p:sldId id="31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5F5F5"/>
    <a:srgbClr val="FBFBFB"/>
    <a:srgbClr val="2F3A3D"/>
    <a:srgbClr val="D1D3D4"/>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48" autoAdjust="0"/>
  </p:normalViewPr>
  <p:slideViewPr>
    <p:cSldViewPr snapToGrid="0">
      <p:cViewPr varScale="1">
        <p:scale>
          <a:sx n="70" d="100"/>
          <a:sy n="70" d="100"/>
        </p:scale>
        <p:origin x="1138"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363F57-5546-1446-450E-E47EBE79C0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CE5959C-517E-CF0B-2BE1-BC7230AD70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97195-704D-4ECE-B700-6C528968474C}" type="datetimeFigureOut">
              <a:rPr lang="en-IN" smtClean="0"/>
              <a:t>07-05-2025</a:t>
            </a:fld>
            <a:endParaRPr lang="en-IN"/>
          </a:p>
        </p:txBody>
      </p:sp>
      <p:sp>
        <p:nvSpPr>
          <p:cNvPr id="4" name="Footer Placeholder 3">
            <a:extLst>
              <a:ext uri="{FF2B5EF4-FFF2-40B4-BE49-F238E27FC236}">
                <a16:creationId xmlns:a16="http://schemas.microsoft.com/office/drawing/2014/main" id="{A2697E41-6CF9-234B-AE4F-D4A0CC66CB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63FE1EC-4F6B-3B64-B715-612A0182DA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A029C6-9AAE-4873-904C-22926D89B325}" type="slidenum">
              <a:rPr lang="en-IN" smtClean="0"/>
              <a:t>‹#›</a:t>
            </a:fld>
            <a:endParaRPr lang="en-IN"/>
          </a:p>
        </p:txBody>
      </p:sp>
    </p:spTree>
    <p:extLst>
      <p:ext uri="{BB962C8B-B14F-4D97-AF65-F5344CB8AC3E}">
        <p14:creationId xmlns:p14="http://schemas.microsoft.com/office/powerpoint/2010/main" val="18991431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6T17:02:43.390"/>
    </inkml:context>
    <inkml:brush xml:id="br0">
      <inkml:brushProperty name="width" value="0.035" units="cm"/>
      <inkml:brushProperty name="height" value="0.035" units="cm"/>
      <inkml:brushProperty name="color" value="#E71224"/>
    </inkml:brush>
  </inkml:definitions>
  <inkml:trace contextRef="#ctx0" brushRef="#br0">0 2505 24575,'12'0'0,"0"-1"0,0-1 0,0 0 0,0-1 0,-1 0 0,13-6 0,29-8 0,-30 10 0,46-20 0,41-41 0,-6 3 0,-34 32 0,-42 21 0,51-30 0,-54 25 0,87-53 0,-50 36 0,-2-3 0,79-64 0,-86 56 0,146-129 0,-127 110 0,111-74 0,-24 14 0,-73 54 0,37-37 0,-49 42 0,120-118 0,-10-12 0,-116 121 0,12-12 0,49-53 0,13-13 0,-125 135 0,1 2 0,1 0 0,25-15 0,65-30 0,-34 20 0,27-12 0,-85 45 0,0 1 0,-1 1 0,1 1 0,27-3 0,-30 6 0,4-1 0,-1 1 0,0-2 0,1-1 0,-1 1 0,21-10 0,-14 2 0,1 2 0,0 0 0,0 2 0,2 1 0,-2 1 0,37-2 0,205 7 0,-107 2 0,-129-2 0,38 6 0,-56-4 0,-1 1 0,1 0 0,0 1 0,-1 0 0,21 11 0,201 142 0,-170-103-1365,-42-33-5461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3T10:13:58.062"/>
    </inkml:context>
    <inkml:brush xml:id="br0">
      <inkml:brushProperty name="width" value="0.35" units="cm"/>
      <inkml:brushProperty name="height" value="0.35" units="cm"/>
      <inkml:brushProperty name="color" value="#FFFFFF"/>
    </inkml:brush>
  </inkml:definitions>
  <inkml:trace contextRef="#ctx0" brushRef="#br0">0 1 24565,'0'503'0,"2936"-503"0,-2936-503 0,-2936 503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3T10:14:07.354"/>
    </inkml:context>
    <inkml:brush xml:id="br0">
      <inkml:brushProperty name="width" value="0.35" units="cm"/>
      <inkml:brushProperty name="height" value="0.35" units="cm"/>
      <inkml:brushProperty name="color" value="#FFFFFF"/>
    </inkml:brush>
  </inkml:definitions>
  <inkml:trace contextRef="#ctx0" brushRef="#br0">76 1 24575,'-4'0'0,"-2"4"0,-8 3 0,-4 7 0,4 6 0,2 6 0,5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7326-9184-4CAE-9EC7-3B69FE77C2CD}" type="datetimeFigureOut">
              <a:rPr lang="en-IN" smtClean="0"/>
              <a:t>07-05-2025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28FFE1-A5C7-46C6-B658-C15FDCD9BE95}" type="slidenum">
              <a:rPr lang="en-IN" smtClean="0"/>
              <a:t>‹#›</a:t>
            </a:fld>
            <a:endParaRPr lang="en-IN"/>
          </a:p>
        </p:txBody>
      </p:sp>
    </p:spTree>
    <p:extLst>
      <p:ext uri="{BB962C8B-B14F-4D97-AF65-F5344CB8AC3E}">
        <p14:creationId xmlns:p14="http://schemas.microsoft.com/office/powerpoint/2010/main" val="4290050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Introduction section of the article: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Revolution in Construction: The introduction of 3D-concrete printing is revolutionizing the construction industry, offering unique opportunities and challenges1.</a:t>
            </a:r>
            <a:endParaRPr sz="1200" dirty="0"/>
          </a:p>
          <a:p>
            <a:pPr marL="0" lvl="0" indent="0" algn="l" rtl="0">
              <a:spcBef>
                <a:spcPts val="0"/>
              </a:spcBef>
              <a:spcAft>
                <a:spcPts val="0"/>
              </a:spcAft>
              <a:buNone/>
            </a:pPr>
            <a:r>
              <a:rPr lang="en" sz="1200" dirty="0"/>
              <a:t>Major Challenge: The iterative process of mix design formulation in 3D printing leads to significant material and time consumption.</a:t>
            </a:r>
            <a:endParaRPr sz="1200" dirty="0"/>
          </a:p>
          <a:p>
            <a:pPr marL="0" lvl="0" indent="0" algn="l" rtl="0">
              <a:spcBef>
                <a:spcPts val="0"/>
              </a:spcBef>
              <a:spcAft>
                <a:spcPts val="0"/>
              </a:spcAft>
              <a:buNone/>
            </a:pPr>
            <a:r>
              <a:rPr lang="en" sz="1200" dirty="0"/>
              <a:t>Machine Learning Techniques: The research employs machine learning (ML) techniques like XGBoost, SVM, DTR, GPR, and ANN to address these challenges.</a:t>
            </a:r>
            <a:endParaRPr sz="1200" dirty="0"/>
          </a:p>
          <a:p>
            <a:pPr marL="0" lvl="0" indent="0" algn="l" rtl="0">
              <a:spcBef>
                <a:spcPts val="0"/>
              </a:spcBef>
              <a:spcAft>
                <a:spcPts val="0"/>
              </a:spcAft>
              <a:buNone/>
            </a:pPr>
            <a:r>
              <a:rPr lang="en" sz="1200" dirty="0"/>
              <a:t>Dataset Utilization: A dataset with 21 mix constituent features and 4 output properties was used to investigate the relationship between mix design and performance2.</a:t>
            </a:r>
            <a:endParaRPr sz="1200" dirty="0"/>
          </a:p>
          <a:p>
            <a:pPr marL="0" lvl="0" indent="0" algn="l" rtl="0">
              <a:spcBef>
                <a:spcPts val="0"/>
              </a:spcBef>
              <a:spcAft>
                <a:spcPts val="0"/>
              </a:spcAft>
              <a:buNone/>
            </a:pPr>
            <a:r>
              <a:rPr lang="en" sz="1200" dirty="0"/>
              <a:t>Evaluation Metrics: Models were assessed using metrics like Mean Absolute Error (MAE), Root Mean Squared Error (RMSE), Mean Squared Error (MSE), and R-squared value.</a:t>
            </a:r>
            <a:endParaRPr sz="1200" dirty="0"/>
          </a:p>
          <a:p>
            <a:pPr marL="0" lvl="0" indent="0" algn="l" rtl="0">
              <a:spcBef>
                <a:spcPts val="0"/>
              </a:spcBef>
              <a:spcAft>
                <a:spcPts val="0"/>
              </a:spcAft>
              <a:buNone/>
            </a:pPr>
            <a:r>
              <a:rPr lang="en" sz="1200" dirty="0"/>
              <a:t>GPR Performance: Gaussian Process Regression (GPR) yielded the best results, achieving high R-squared values and low RMSE values for both cast and printed strengths.</a:t>
            </a:r>
            <a:endParaRPr sz="1200" dirty="0"/>
          </a:p>
          <a:p>
            <a:pPr marL="0" lvl="0" indent="0" algn="l" rtl="0">
              <a:spcBef>
                <a:spcPts val="0"/>
              </a:spcBef>
              <a:spcAft>
                <a:spcPts val="0"/>
              </a:spcAft>
              <a:buNone/>
            </a:pPr>
            <a:r>
              <a:rPr lang="en" sz="1200" dirty="0"/>
              <a:t>Model Validation: The ML models were validated using four unique mix designs, which were 3D printed and tested for compressive strength and slump flow34.</a:t>
            </a:r>
            <a:endParaRPr sz="1200" dirty="0"/>
          </a:p>
          <a:p>
            <a:pPr marL="0" lvl="0" indent="0" algn="l" rtl="0">
              <a:spcBef>
                <a:spcPts val="0"/>
              </a:spcBef>
              <a:spcAft>
                <a:spcPts val="0"/>
              </a:spcAft>
              <a:buNone/>
            </a:pPr>
            <a:r>
              <a:rPr lang="en" sz="1200" dirty="0"/>
              <a:t>Average Error: GPR had an average error of 10.55%, while SVM achieved a slightly lower average error of 9.38%.</a:t>
            </a:r>
            <a:endParaRPr sz="1200" dirty="0"/>
          </a:p>
          <a:p>
            <a:pPr marL="0" lvl="0" indent="0" algn="l" rtl="0">
              <a:spcBef>
                <a:spcPts val="0"/>
              </a:spcBef>
              <a:spcAft>
                <a:spcPts val="0"/>
              </a:spcAft>
              <a:buNone/>
            </a:pPr>
            <a:r>
              <a:rPr lang="en" sz="1200" dirty="0"/>
              <a:t>Novel Approach: This research presents a novel approach for optimizing 3D-printed concrete by predicting slump flow and compressive strength directly from the mix design5.</a:t>
            </a:r>
            <a:endParaRPr sz="1200" dirty="0"/>
          </a:p>
          <a:p>
            <a:pPr marL="0" lvl="0" indent="0" algn="l" rtl="0">
              <a:spcBef>
                <a:spcPts val="0"/>
              </a:spcBef>
              <a:spcAft>
                <a:spcPts val="0"/>
              </a:spcAft>
              <a:buNone/>
            </a:pPr>
            <a:r>
              <a:rPr lang="en" sz="1200" dirty="0"/>
              <a:t>Impact on Construction: The approach can facilitate the design and fabrication of 3D-printed concrete structures that meet necessary strength and printability requirements6.</a:t>
            </a:r>
            <a:endParaRPr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Based on the data description, given the distribution of the variables and lack of linear correlation, a model </a:t>
            </a:r>
            <a:r>
              <a:rPr lang="en-IN" dirty="0" err="1"/>
              <a:t>catboost</a:t>
            </a:r>
            <a:r>
              <a:rPr lang="en-IN" dirty="0"/>
              <a:t> was chosen for regression… Look at the graph and explain step by step.</a:t>
            </a:r>
          </a:p>
        </p:txBody>
      </p:sp>
      <p:sp>
        <p:nvSpPr>
          <p:cNvPr id="4" name="Slide Number Placeholder 3"/>
          <p:cNvSpPr>
            <a:spLocks noGrp="1"/>
          </p:cNvSpPr>
          <p:nvPr>
            <p:ph type="sldNum" sz="quarter" idx="5"/>
          </p:nvPr>
        </p:nvSpPr>
        <p:spPr/>
        <p:txBody>
          <a:bodyPr/>
          <a:lstStyle/>
          <a:p>
            <a:fld id="{A128FFE1-A5C7-46C6-B658-C15FDCD9BE95}" type="slidenum">
              <a:rPr lang="en-IN" smtClean="0"/>
              <a:t>11</a:t>
            </a:fld>
            <a:endParaRPr lang="en-IN"/>
          </a:p>
        </p:txBody>
      </p:sp>
    </p:spTree>
    <p:extLst>
      <p:ext uri="{BB962C8B-B14F-4D97-AF65-F5344CB8AC3E}">
        <p14:creationId xmlns:p14="http://schemas.microsoft.com/office/powerpoint/2010/main" val="35074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8FFE1-A5C7-46C6-B658-C15FDCD9BE95}" type="slidenum">
              <a:rPr lang="en-IN" smtClean="0"/>
              <a:t>12</a:t>
            </a:fld>
            <a:endParaRPr lang="en-IN"/>
          </a:p>
        </p:txBody>
      </p:sp>
    </p:spTree>
    <p:extLst>
      <p:ext uri="{BB962C8B-B14F-4D97-AF65-F5344CB8AC3E}">
        <p14:creationId xmlns:p14="http://schemas.microsoft.com/office/powerpoint/2010/main" val="309456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CatBoost</a:t>
            </a:r>
            <a:r>
              <a:rPr lang="en-US" dirty="0"/>
              <a:t> shows a noticeable drop from train to test (0.9803 to 0.9594), and increased test</a:t>
            </a:r>
          </a:p>
          <a:p>
            <a:r>
              <a:rPr lang="en-US" dirty="0"/>
              <a:t>RMSE.</a:t>
            </a:r>
          </a:p>
          <a:p>
            <a:r>
              <a:rPr lang="en-US" dirty="0"/>
              <a:t>FOA-</a:t>
            </a:r>
            <a:r>
              <a:rPr lang="en-US" dirty="0" err="1"/>
              <a:t>CatBoost</a:t>
            </a:r>
            <a:r>
              <a:rPr lang="en-US" dirty="0"/>
              <a:t> maintains a narrow gap between train and test performance (Train : 0.9928, Test</a:t>
            </a:r>
          </a:p>
          <a:p>
            <a:r>
              <a:rPr lang="en-US" dirty="0"/>
              <a:t>: 0.9786), with lower errors across both.</a:t>
            </a:r>
          </a:p>
          <a:p>
            <a:r>
              <a:rPr lang="en-US" dirty="0"/>
              <a:t>This indicates reduced variance and better bias-variance trade-off after tuning</a:t>
            </a:r>
          </a:p>
          <a:p>
            <a:r>
              <a:rPr lang="en-US" dirty="0"/>
              <a:t>In the testing set regression, FOA-</a:t>
            </a:r>
            <a:r>
              <a:rPr lang="en-US" dirty="0" err="1"/>
              <a:t>CatBoost</a:t>
            </a:r>
            <a:r>
              <a:rPr lang="en-US" dirty="0"/>
              <a:t> achieved an MAE of 3.9006, indicating a 34.20% improvement over the default model. </a:t>
            </a:r>
          </a:p>
          <a:p>
            <a:r>
              <a:rPr lang="en-US" dirty="0"/>
              <a:t>The R2-score rose to 0.9786, an enhancement of 2%, demonstrating that the model could explain nearly 97.86% of the variance in compressive</a:t>
            </a:r>
          </a:p>
          <a:p>
            <a:r>
              <a:rPr lang="en-US" dirty="0"/>
              <a:t>strength. </a:t>
            </a:r>
          </a:p>
          <a:p>
            <a:r>
              <a:rPr lang="en-US" dirty="0"/>
              <a:t>Furthermore, the model achieved an RSME score of 5.5442 which is an improvement of 30.42% over the default model.</a:t>
            </a:r>
            <a:endParaRPr lang="en-IN" dirty="0"/>
          </a:p>
        </p:txBody>
      </p:sp>
      <p:sp>
        <p:nvSpPr>
          <p:cNvPr id="4" name="Slide Number Placeholder 3"/>
          <p:cNvSpPr>
            <a:spLocks noGrp="1"/>
          </p:cNvSpPr>
          <p:nvPr>
            <p:ph type="sldNum" sz="quarter" idx="5"/>
          </p:nvPr>
        </p:nvSpPr>
        <p:spPr/>
        <p:txBody>
          <a:bodyPr/>
          <a:lstStyle/>
          <a:p>
            <a:fld id="{A128FFE1-A5C7-46C6-B658-C15FDCD9BE95}" type="slidenum">
              <a:rPr lang="en-IN" smtClean="0"/>
              <a:t>13</a:t>
            </a:fld>
            <a:endParaRPr lang="en-IN"/>
          </a:p>
        </p:txBody>
      </p:sp>
    </p:spTree>
    <p:extLst>
      <p:ext uri="{BB962C8B-B14F-4D97-AF65-F5344CB8AC3E}">
        <p14:creationId xmlns:p14="http://schemas.microsoft.com/office/powerpoint/2010/main" val="118414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the generation of new mix designs, CVAE was chosen. The NSGA-II method was chosen for optimization of mix designs with the goals being …</a:t>
            </a:r>
          </a:p>
        </p:txBody>
      </p:sp>
      <p:sp>
        <p:nvSpPr>
          <p:cNvPr id="4" name="Slide Number Placeholder 3"/>
          <p:cNvSpPr>
            <a:spLocks noGrp="1"/>
          </p:cNvSpPr>
          <p:nvPr>
            <p:ph type="sldNum" sz="quarter" idx="5"/>
          </p:nvPr>
        </p:nvSpPr>
        <p:spPr/>
        <p:txBody>
          <a:bodyPr/>
          <a:lstStyle/>
          <a:p>
            <a:fld id="{A128FFE1-A5C7-46C6-B658-C15FDCD9BE95}" type="slidenum">
              <a:rPr lang="en-IN" smtClean="0"/>
              <a:t>18</a:t>
            </a:fld>
            <a:endParaRPr lang="en-IN"/>
          </a:p>
        </p:txBody>
      </p:sp>
    </p:spTree>
    <p:extLst>
      <p:ext uri="{BB962C8B-B14F-4D97-AF65-F5344CB8AC3E}">
        <p14:creationId xmlns:p14="http://schemas.microsoft.com/office/powerpoint/2010/main" val="2773856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Various architectures of CVAE were explored and their performance is compared here. The model no 7 was chosen.</a:t>
            </a:r>
          </a:p>
        </p:txBody>
      </p:sp>
      <p:sp>
        <p:nvSpPr>
          <p:cNvPr id="4" name="Slide Number Placeholder 3"/>
          <p:cNvSpPr>
            <a:spLocks noGrp="1"/>
          </p:cNvSpPr>
          <p:nvPr>
            <p:ph type="sldNum" sz="quarter" idx="5"/>
          </p:nvPr>
        </p:nvSpPr>
        <p:spPr/>
        <p:txBody>
          <a:bodyPr/>
          <a:lstStyle/>
          <a:p>
            <a:fld id="{A128FFE1-A5C7-46C6-B658-C15FDCD9BE95}" type="slidenum">
              <a:rPr lang="en-IN" smtClean="0"/>
              <a:t>19</a:t>
            </a:fld>
            <a:endParaRPr lang="en-IN"/>
          </a:p>
        </p:txBody>
      </p:sp>
    </p:spTree>
    <p:extLst>
      <p:ext uri="{BB962C8B-B14F-4D97-AF65-F5344CB8AC3E}">
        <p14:creationId xmlns:p14="http://schemas.microsoft.com/office/powerpoint/2010/main" val="85000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Pareto optimal solutions were chosen on the basis of hypervolume.</a:t>
            </a:r>
          </a:p>
          <a:p>
            <a:r>
              <a:rPr lang="en-IN" dirty="0"/>
              <a:t>Alternatives include Random Search, Grid Search, NSGA-III, SPEA2, Multi-objective PSO</a:t>
            </a:r>
          </a:p>
        </p:txBody>
      </p:sp>
      <p:sp>
        <p:nvSpPr>
          <p:cNvPr id="4" name="Slide Number Placeholder 3"/>
          <p:cNvSpPr>
            <a:spLocks noGrp="1"/>
          </p:cNvSpPr>
          <p:nvPr>
            <p:ph type="sldNum" sz="quarter" idx="5"/>
          </p:nvPr>
        </p:nvSpPr>
        <p:spPr/>
        <p:txBody>
          <a:bodyPr/>
          <a:lstStyle/>
          <a:p>
            <a:fld id="{A128FFE1-A5C7-46C6-B658-C15FDCD9BE95}" type="slidenum">
              <a:rPr lang="en-IN" smtClean="0"/>
              <a:t>21</a:t>
            </a:fld>
            <a:endParaRPr lang="en-IN"/>
          </a:p>
        </p:txBody>
      </p:sp>
    </p:spTree>
    <p:extLst>
      <p:ext uri="{BB962C8B-B14F-4D97-AF65-F5344CB8AC3E}">
        <p14:creationId xmlns:p14="http://schemas.microsoft.com/office/powerpoint/2010/main" val="3945376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are some mix designs generated by the model. For 6 different compressive strengths.</a:t>
            </a:r>
          </a:p>
        </p:txBody>
      </p:sp>
      <p:sp>
        <p:nvSpPr>
          <p:cNvPr id="4" name="Slide Number Placeholder 3"/>
          <p:cNvSpPr>
            <a:spLocks noGrp="1"/>
          </p:cNvSpPr>
          <p:nvPr>
            <p:ph type="sldNum" sz="quarter" idx="5"/>
          </p:nvPr>
        </p:nvSpPr>
        <p:spPr/>
        <p:txBody>
          <a:bodyPr/>
          <a:lstStyle/>
          <a:p>
            <a:fld id="{A128FFE1-A5C7-46C6-B658-C15FDCD9BE95}" type="slidenum">
              <a:rPr lang="en-IN" smtClean="0"/>
              <a:t>22</a:t>
            </a:fld>
            <a:endParaRPr lang="en-IN"/>
          </a:p>
        </p:txBody>
      </p:sp>
    </p:spTree>
    <p:extLst>
      <p:ext uri="{BB962C8B-B14F-4D97-AF65-F5344CB8AC3E}">
        <p14:creationId xmlns:p14="http://schemas.microsoft.com/office/powerpoint/2010/main" val="3923209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8FFE1-A5C7-46C6-B658-C15FDCD9BE95}" type="slidenum">
              <a:rPr lang="en-IN" smtClean="0"/>
              <a:t>23</a:t>
            </a:fld>
            <a:endParaRPr lang="en-IN"/>
          </a:p>
        </p:txBody>
      </p:sp>
    </p:spTree>
    <p:extLst>
      <p:ext uri="{BB962C8B-B14F-4D97-AF65-F5344CB8AC3E}">
        <p14:creationId xmlns:p14="http://schemas.microsoft.com/office/powerpoint/2010/main" val="413127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FOA is used first time with this dataset.</a:t>
            </a:r>
            <a:br>
              <a:rPr lang="en-IN" dirty="0"/>
            </a:br>
            <a:r>
              <a:rPr lang="en-IN" dirty="0"/>
              <a:t>Benchmarked against available literature</a:t>
            </a:r>
          </a:p>
        </p:txBody>
      </p:sp>
    </p:spTree>
    <p:extLst>
      <p:ext uri="{BB962C8B-B14F-4D97-AF65-F5344CB8AC3E}">
        <p14:creationId xmlns:p14="http://schemas.microsoft.com/office/powerpoint/2010/main" val="52547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Concrete is an important material in the construction industry. All modern construction use concrete. </a:t>
            </a:r>
          </a:p>
          <a:p>
            <a:r>
              <a:rPr lang="en-IN" dirty="0"/>
              <a:t>The goal of mix design in concrete is to determine raw materials and the curing conditions to achieve certain properties according to the intended application.</a:t>
            </a:r>
          </a:p>
          <a:p>
            <a:endParaRPr lang="en-IN" dirty="0"/>
          </a:p>
        </p:txBody>
      </p:sp>
      <p:sp>
        <p:nvSpPr>
          <p:cNvPr id="4" name="Slide Number Placeholder 3"/>
          <p:cNvSpPr>
            <a:spLocks noGrp="1"/>
          </p:cNvSpPr>
          <p:nvPr>
            <p:ph type="sldNum" sz="quarter" idx="5"/>
          </p:nvPr>
        </p:nvSpPr>
        <p:spPr/>
        <p:txBody>
          <a:bodyPr/>
          <a:lstStyle/>
          <a:p>
            <a:fld id="{A128FFE1-A5C7-46C6-B658-C15FDCD9BE95}" type="slidenum">
              <a:rPr lang="en-IN" smtClean="0"/>
              <a:t>2</a:t>
            </a:fld>
            <a:endParaRPr lang="en-IN"/>
          </a:p>
        </p:txBody>
      </p:sp>
    </p:spTree>
    <p:extLst>
      <p:ext uri="{BB962C8B-B14F-4D97-AF65-F5344CB8AC3E}">
        <p14:creationId xmlns:p14="http://schemas.microsoft.com/office/powerpoint/2010/main" val="1511805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CA521-EE28-92AE-DFA5-7F504E7DA7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FC76F8-88C9-64BE-484C-3813D3D16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C7E407-8093-93F5-0A88-550A5F4E278E}"/>
              </a:ext>
            </a:extLst>
          </p:cNvPr>
          <p:cNvSpPr>
            <a:spLocks noGrp="1"/>
          </p:cNvSpPr>
          <p:nvPr>
            <p:ph type="body" idx="1"/>
          </p:nvPr>
        </p:nvSpPr>
        <p:spPr/>
        <p:txBody>
          <a:bodyPr/>
          <a:lstStyle/>
          <a:p>
            <a:r>
              <a:rPr lang="en-IN" b="0" dirty="0"/>
              <a:t>In the literature, researchers have applied machine learning methods to optimize the mix design process. Some papers reviewed include …</a:t>
            </a:r>
          </a:p>
          <a:p>
            <a:r>
              <a:rPr lang="en-IN" b="1" dirty="0"/>
              <a:t>NSGA-III</a:t>
            </a:r>
            <a:r>
              <a:rPr lang="en-IN" dirty="0"/>
              <a:t>: </a:t>
            </a:r>
            <a:r>
              <a:rPr lang="en-IN" b="1" dirty="0"/>
              <a:t>Non-dominated Sorting Genetic Algorithm III</a:t>
            </a:r>
          </a:p>
          <a:p>
            <a:r>
              <a:rPr lang="en-IN" b="1" dirty="0"/>
              <a:t>C-TAEA</a:t>
            </a:r>
            <a:r>
              <a:rPr lang="en-IN" dirty="0"/>
              <a:t>: </a:t>
            </a:r>
            <a:r>
              <a:rPr lang="en-IN" b="1" dirty="0"/>
              <a:t>Cumulative Topological Adaptive Evolutionary Algorithm</a:t>
            </a:r>
            <a:endParaRPr lang="en-IN" dirty="0"/>
          </a:p>
        </p:txBody>
      </p:sp>
      <p:sp>
        <p:nvSpPr>
          <p:cNvPr id="4" name="Slide Number Placeholder 3">
            <a:extLst>
              <a:ext uri="{FF2B5EF4-FFF2-40B4-BE49-F238E27FC236}">
                <a16:creationId xmlns:a16="http://schemas.microsoft.com/office/drawing/2014/main" id="{05EED472-173E-3AD3-21D1-594E70F75C7D}"/>
              </a:ext>
            </a:extLst>
          </p:cNvPr>
          <p:cNvSpPr>
            <a:spLocks noGrp="1"/>
          </p:cNvSpPr>
          <p:nvPr>
            <p:ph type="sldNum" sz="quarter" idx="5"/>
          </p:nvPr>
        </p:nvSpPr>
        <p:spPr/>
        <p:txBody>
          <a:bodyPr/>
          <a:lstStyle/>
          <a:p>
            <a:fld id="{A128FFE1-A5C7-46C6-B658-C15FDCD9BE95}" type="slidenum">
              <a:rPr lang="en-IN" smtClean="0"/>
              <a:t>4</a:t>
            </a:fld>
            <a:endParaRPr lang="en-IN"/>
          </a:p>
        </p:txBody>
      </p:sp>
    </p:spTree>
    <p:extLst>
      <p:ext uri="{BB962C8B-B14F-4D97-AF65-F5344CB8AC3E}">
        <p14:creationId xmlns:p14="http://schemas.microsoft.com/office/powerpoint/2010/main" val="2038644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897D6-220C-A6E1-B5DF-3C913B36C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88EA6-0E6F-9735-9347-A53DBD08C9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13D83-D8FD-9BE9-C91D-CCF54DFBF061}"/>
              </a:ext>
            </a:extLst>
          </p:cNvPr>
          <p:cNvSpPr>
            <a:spLocks noGrp="1"/>
          </p:cNvSpPr>
          <p:nvPr>
            <p:ph type="body" idx="1"/>
          </p:nvPr>
        </p:nvSpPr>
        <p:spPr/>
        <p:txBody>
          <a:bodyPr/>
          <a:lstStyle/>
          <a:p>
            <a:r>
              <a:rPr lang="it-IT" sz="1200" b="1" dirty="0">
                <a:latin typeface="Times New Roman" panose="02020603050405020304" pitchFamily="18" charset="0"/>
                <a:cs typeface="Times New Roman" panose="02020603050405020304" pitchFamily="18" charset="0"/>
              </a:rPr>
              <a:t>BO Bayesian Optimization</a:t>
            </a:r>
          </a:p>
          <a:p>
            <a:r>
              <a:rPr lang="it-IT" sz="1200" b="1" dirty="0">
                <a:latin typeface="Times New Roman" panose="02020603050405020304" pitchFamily="18" charset="0"/>
                <a:cs typeface="Times New Roman" panose="02020603050405020304" pitchFamily="18" charset="0"/>
              </a:rPr>
              <a:t>MOO Multi-Objetive Optimization</a:t>
            </a:r>
            <a:endParaRPr lang="en-IN" b="1" dirty="0"/>
          </a:p>
        </p:txBody>
      </p:sp>
      <p:sp>
        <p:nvSpPr>
          <p:cNvPr id="4" name="Slide Number Placeholder 3">
            <a:extLst>
              <a:ext uri="{FF2B5EF4-FFF2-40B4-BE49-F238E27FC236}">
                <a16:creationId xmlns:a16="http://schemas.microsoft.com/office/drawing/2014/main" id="{584A7EC7-0F33-6358-42A6-77192171EDDF}"/>
              </a:ext>
            </a:extLst>
          </p:cNvPr>
          <p:cNvSpPr>
            <a:spLocks noGrp="1"/>
          </p:cNvSpPr>
          <p:nvPr>
            <p:ph type="sldNum" sz="quarter" idx="5"/>
          </p:nvPr>
        </p:nvSpPr>
        <p:spPr/>
        <p:txBody>
          <a:bodyPr/>
          <a:lstStyle/>
          <a:p>
            <a:fld id="{A128FFE1-A5C7-46C6-B658-C15FDCD9BE95}" type="slidenum">
              <a:rPr lang="en-IN" smtClean="0"/>
              <a:t>5</a:t>
            </a:fld>
            <a:endParaRPr lang="en-IN"/>
          </a:p>
        </p:txBody>
      </p:sp>
    </p:spTree>
    <p:extLst>
      <p:ext uri="{BB962C8B-B14F-4D97-AF65-F5344CB8AC3E}">
        <p14:creationId xmlns:p14="http://schemas.microsoft.com/office/powerpoint/2010/main" val="3201073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Literature Gap:</a:t>
            </a:r>
          </a:p>
          <a:p>
            <a:r>
              <a:rPr lang="en-US" dirty="0"/>
              <a:t>1. Although methods of using ML to improve mix design process exist, however, improvements in various aspects such as accuracy in prediction and variety in mix design generation can be achieved.</a:t>
            </a:r>
          </a:p>
          <a:p>
            <a:r>
              <a:rPr lang="en-US" dirty="0"/>
              <a:t>2. FA in combination with </a:t>
            </a:r>
            <a:r>
              <a:rPr lang="en-US" dirty="0" err="1"/>
              <a:t>CatBoost</a:t>
            </a:r>
            <a:r>
              <a:rPr lang="en-US" dirty="0"/>
              <a:t> for predicting compressive strength has not been found in the literature. </a:t>
            </a:r>
          </a:p>
          <a:p>
            <a:r>
              <a:rPr lang="en-US" dirty="0"/>
              <a:t>3. This dataset has also not been used for mix design generation. </a:t>
            </a:r>
          </a:p>
          <a:p>
            <a:r>
              <a:rPr lang="en-US" dirty="0"/>
              <a:t>4. CVAE has not been used to generate mix design of concrete . </a:t>
            </a:r>
          </a:p>
          <a:p>
            <a:endParaRPr lang="en-US" dirty="0"/>
          </a:p>
          <a:p>
            <a:r>
              <a:rPr lang="en-US" dirty="0"/>
              <a:t>Motivation:</a:t>
            </a:r>
          </a:p>
          <a:p>
            <a:r>
              <a:rPr lang="en-US" dirty="0"/>
              <a:t>1. Create a framework that will combine prediction, generation, and </a:t>
            </a:r>
            <a:r>
              <a:rPr lang="en-US" dirty="0" err="1"/>
              <a:t>optimisation</a:t>
            </a:r>
            <a:r>
              <a:rPr lang="en-US" dirty="0"/>
              <a:t> in one to help in generating mix design.</a:t>
            </a:r>
          </a:p>
          <a:p>
            <a:r>
              <a:rPr lang="en-US" dirty="0"/>
              <a:t>2. Add a new leaf in current knowledge of regression and generation pertaining to concrete.</a:t>
            </a:r>
            <a:endParaRPr lang="en-IN" dirty="0"/>
          </a:p>
        </p:txBody>
      </p:sp>
      <p:sp>
        <p:nvSpPr>
          <p:cNvPr id="4" name="Slide Number Placeholder 3"/>
          <p:cNvSpPr>
            <a:spLocks noGrp="1"/>
          </p:cNvSpPr>
          <p:nvPr>
            <p:ph type="sldNum" sz="quarter" idx="5"/>
          </p:nvPr>
        </p:nvSpPr>
        <p:spPr/>
        <p:txBody>
          <a:bodyPr/>
          <a:lstStyle/>
          <a:p>
            <a:fld id="{A128FFE1-A5C7-46C6-B658-C15FDCD9BE95}" type="slidenum">
              <a:rPr lang="en-IN" smtClean="0"/>
              <a:t>6</a:t>
            </a:fld>
            <a:endParaRPr lang="en-IN"/>
          </a:p>
        </p:txBody>
      </p:sp>
    </p:spTree>
    <p:extLst>
      <p:ext uri="{BB962C8B-B14F-4D97-AF65-F5344CB8AC3E}">
        <p14:creationId xmlns:p14="http://schemas.microsoft.com/office/powerpoint/2010/main" val="260615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SLIDES_API11308642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SLIDES_API11308642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will divide the methodology into two parts. Regression and Generation. However, the dataset used is common…</a:t>
            </a:r>
            <a:endParaRPr dirty="0"/>
          </a:p>
        </p:txBody>
      </p:sp>
    </p:spTree>
    <p:extLst>
      <p:ext uri="{BB962C8B-B14F-4D97-AF65-F5344CB8AC3E}">
        <p14:creationId xmlns:p14="http://schemas.microsoft.com/office/powerpoint/2010/main" val="296254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First, a statistical description of the variables to understand the spread of the features, their range and shape. This is important to decide what algorithm would be suitable for the dataset.</a:t>
            </a:r>
          </a:p>
        </p:txBody>
      </p:sp>
      <p:sp>
        <p:nvSpPr>
          <p:cNvPr id="4" name="Slide Number Placeholder 3"/>
          <p:cNvSpPr>
            <a:spLocks noGrp="1"/>
          </p:cNvSpPr>
          <p:nvPr>
            <p:ph type="sldNum" sz="quarter" idx="5"/>
          </p:nvPr>
        </p:nvSpPr>
        <p:spPr/>
        <p:txBody>
          <a:bodyPr/>
          <a:lstStyle/>
          <a:p>
            <a:fld id="{A128FFE1-A5C7-46C6-B658-C15FDCD9BE95}" type="slidenum">
              <a:rPr lang="en-IN" smtClean="0"/>
              <a:t>8</a:t>
            </a:fld>
            <a:endParaRPr lang="en-IN"/>
          </a:p>
        </p:txBody>
      </p:sp>
    </p:spTree>
    <p:extLst>
      <p:ext uri="{BB962C8B-B14F-4D97-AF65-F5344CB8AC3E}">
        <p14:creationId xmlns:p14="http://schemas.microsoft.com/office/powerpoint/2010/main" val="135090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Next is a visual representation of each variable using a histogram to observe the distribution and outlier. As can be seen that the distribution of each </a:t>
            </a:r>
            <a:r>
              <a:rPr lang="en-IN" dirty="0" err="1"/>
              <a:t>varible</a:t>
            </a:r>
            <a:r>
              <a:rPr lang="en-IN" dirty="0"/>
              <a:t> is different from another. Some are unimodal, some bimodal, some features are positive skewed some negative skewed. We can also see that half of the components are not used at all in most of the mixture as seen by the high frequency at 0 values. </a:t>
            </a:r>
          </a:p>
          <a:p>
            <a:r>
              <a:rPr lang="en-US" dirty="0"/>
              <a:t>Skewed and sparse distributions (e.g., BFS, QP) can reduce feature importance and may require</a:t>
            </a:r>
          </a:p>
          <a:p>
            <a:r>
              <a:rPr lang="en-US" dirty="0"/>
              <a:t>transformation or binning.</a:t>
            </a:r>
          </a:p>
          <a:p>
            <a:r>
              <a:rPr lang="en-US" dirty="0"/>
              <a:t>Features with bimodal or multimodal distributions (e.g., Fiber, Age) might suggest latent</a:t>
            </a:r>
          </a:p>
          <a:p>
            <a:r>
              <a:rPr lang="en-US" dirty="0"/>
              <a:t>categories and could benefit from conditional modeling (e.g., CVAE).</a:t>
            </a:r>
          </a:p>
          <a:p>
            <a:r>
              <a:rPr lang="en-US" dirty="0"/>
              <a:t>Uniform or normal-like distributions (e.g., fc, Cement) help in training stable models without</a:t>
            </a:r>
          </a:p>
          <a:p>
            <a:r>
              <a:rPr lang="en-US" dirty="0"/>
              <a:t>special preprocessing.</a:t>
            </a:r>
            <a:endParaRPr lang="en-IN" dirty="0"/>
          </a:p>
        </p:txBody>
      </p:sp>
      <p:sp>
        <p:nvSpPr>
          <p:cNvPr id="4" name="Slide Number Placeholder 3"/>
          <p:cNvSpPr>
            <a:spLocks noGrp="1"/>
          </p:cNvSpPr>
          <p:nvPr>
            <p:ph type="sldNum" sz="quarter" idx="5"/>
          </p:nvPr>
        </p:nvSpPr>
        <p:spPr/>
        <p:txBody>
          <a:bodyPr/>
          <a:lstStyle/>
          <a:p>
            <a:fld id="{A128FFE1-A5C7-46C6-B658-C15FDCD9BE95}" type="slidenum">
              <a:rPr lang="en-IN" smtClean="0"/>
              <a:t>9</a:t>
            </a:fld>
            <a:endParaRPr lang="en-IN"/>
          </a:p>
        </p:txBody>
      </p:sp>
    </p:spTree>
    <p:extLst>
      <p:ext uri="{BB962C8B-B14F-4D97-AF65-F5344CB8AC3E}">
        <p14:creationId xmlns:p14="http://schemas.microsoft.com/office/powerpoint/2010/main" val="65239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Next is the correlation heatmap. As seen here, all variables have less than 0.5 correlation with each other. This shows that the linear relation between variables is weak. This also rules out simple methods like linear regression.</a:t>
            </a:r>
          </a:p>
        </p:txBody>
      </p:sp>
      <p:sp>
        <p:nvSpPr>
          <p:cNvPr id="4" name="Slide Number Placeholder 3"/>
          <p:cNvSpPr>
            <a:spLocks noGrp="1"/>
          </p:cNvSpPr>
          <p:nvPr>
            <p:ph type="sldNum" sz="quarter" idx="5"/>
          </p:nvPr>
        </p:nvSpPr>
        <p:spPr/>
        <p:txBody>
          <a:bodyPr/>
          <a:lstStyle/>
          <a:p>
            <a:fld id="{A128FFE1-A5C7-46C6-B658-C15FDCD9BE95}" type="slidenum">
              <a:rPr lang="en-IN" smtClean="0"/>
              <a:t>10</a:t>
            </a:fld>
            <a:endParaRPr lang="en-IN"/>
          </a:p>
        </p:txBody>
      </p:sp>
    </p:spTree>
    <p:extLst>
      <p:ext uri="{BB962C8B-B14F-4D97-AF65-F5344CB8AC3E}">
        <p14:creationId xmlns:p14="http://schemas.microsoft.com/office/powerpoint/2010/main" val="4041562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FE2C-AF37-2A96-3383-B04013DD87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6028F4-BFD7-3008-9321-9246105FA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5B4FF-C357-42E6-DCA2-7A9A314DE3B7}"/>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5" name="Footer Placeholder 4">
            <a:extLst>
              <a:ext uri="{FF2B5EF4-FFF2-40B4-BE49-F238E27FC236}">
                <a16:creationId xmlns:a16="http://schemas.microsoft.com/office/drawing/2014/main" id="{4982CC3B-5226-BEE5-B9E2-3355497472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A473D4-2A37-F254-71A8-A4DEC4E07BB7}"/>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9835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6603-015A-ACBA-B65C-B082621658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355E98-C59F-DD32-9CDF-57B3D362D7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F725F4-AF3B-1FDB-F79B-651C1A2B53B1}"/>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5" name="Footer Placeholder 4">
            <a:extLst>
              <a:ext uri="{FF2B5EF4-FFF2-40B4-BE49-F238E27FC236}">
                <a16:creationId xmlns:a16="http://schemas.microsoft.com/office/drawing/2014/main" id="{BE749403-8900-3326-5E53-C24AFC98CE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D51E57-BFB9-8510-D4E2-26618CE2069F}"/>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86222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CC248-586E-B859-C99D-D211F2A8F0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193366-87A5-10DF-8CE2-99D4538207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6F2E8C-0570-5468-BBF3-037893EA7BA0}"/>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5" name="Footer Placeholder 4">
            <a:extLst>
              <a:ext uri="{FF2B5EF4-FFF2-40B4-BE49-F238E27FC236}">
                <a16:creationId xmlns:a16="http://schemas.microsoft.com/office/drawing/2014/main" id="{BC51726C-8D6A-DED4-014A-0D037AB118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621B61-0E42-A135-2AA2-17C4533374DB}"/>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3874174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43156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With Paragraph v2 - Image">
  <p:cSld name="Slide With Paragraph v2 - Image">
    <p:spTree>
      <p:nvGrpSpPr>
        <p:cNvPr id="1" name="Shape 84"/>
        <p:cNvGrpSpPr/>
        <p:nvPr/>
      </p:nvGrpSpPr>
      <p:grpSpPr>
        <a:xfrm>
          <a:off x="0" y="0"/>
          <a:ext cx="0" cy="0"/>
          <a:chOff x="0" y="0"/>
          <a:chExt cx="0" cy="0"/>
        </a:xfrm>
      </p:grpSpPr>
      <p:sp>
        <p:nvSpPr>
          <p:cNvPr id="85" name="Google Shape;85;p19"/>
          <p:cNvSpPr/>
          <p:nvPr/>
        </p:nvSpPr>
        <p:spPr>
          <a:xfrm>
            <a:off x="6536767" y="204133"/>
            <a:ext cx="99600" cy="6449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9"/>
          <p:cNvSpPr>
            <a:spLocks noGrp="1"/>
          </p:cNvSpPr>
          <p:nvPr>
            <p:ph type="pic" idx="2"/>
          </p:nvPr>
        </p:nvSpPr>
        <p:spPr>
          <a:xfrm>
            <a:off x="6636367" y="0"/>
            <a:ext cx="5555600" cy="6858000"/>
          </a:xfrm>
          <a:prstGeom prst="rect">
            <a:avLst/>
          </a:prstGeom>
          <a:noFill/>
          <a:ln>
            <a:noFill/>
          </a:ln>
        </p:spPr>
      </p:sp>
      <p:sp>
        <p:nvSpPr>
          <p:cNvPr id="87" name="Google Shape;87;p19"/>
          <p:cNvSpPr txBox="1">
            <a:spLocks noGrp="1"/>
          </p:cNvSpPr>
          <p:nvPr>
            <p:ph type="title"/>
          </p:nvPr>
        </p:nvSpPr>
        <p:spPr>
          <a:xfrm>
            <a:off x="755000" y="593367"/>
            <a:ext cx="5458000" cy="125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88" name="Google Shape;88;p19"/>
          <p:cNvSpPr txBox="1">
            <a:spLocks noGrp="1"/>
          </p:cNvSpPr>
          <p:nvPr>
            <p:ph type="sldNum" idx="12"/>
          </p:nvPr>
        </p:nvSpPr>
        <p:spPr>
          <a:xfrm>
            <a:off x="10666604" y="6217632"/>
            <a:ext cx="7704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89" name="Google Shape;89;p19"/>
          <p:cNvSpPr txBox="1">
            <a:spLocks noGrp="1"/>
          </p:cNvSpPr>
          <p:nvPr>
            <p:ph type="body" idx="1"/>
          </p:nvPr>
        </p:nvSpPr>
        <p:spPr>
          <a:xfrm>
            <a:off x="755000" y="1843633"/>
            <a:ext cx="5315600" cy="4374000"/>
          </a:xfrm>
          <a:prstGeom prst="rect">
            <a:avLst/>
          </a:prstGeom>
        </p:spPr>
        <p:txBody>
          <a:bodyPr spcFirstLastPara="1" wrap="square" lIns="91425" tIns="91425" rIns="91425" bIns="91425" anchor="t" anchorCtr="0">
            <a:normAutofit/>
          </a:bodyPr>
          <a:lstStyle>
            <a:lvl1pPr marL="609585" lvl="0" indent="-397923">
              <a:spcBef>
                <a:spcPts val="0"/>
              </a:spcBef>
              <a:spcAft>
                <a:spcPts val="0"/>
              </a:spcAft>
              <a:buClr>
                <a:schemeClr val="accent1"/>
              </a:buClr>
              <a:buSzPts val="1100"/>
              <a:buChar char="✓"/>
              <a:defRPr/>
            </a:lvl1pPr>
            <a:lvl2pPr marL="1219170" lvl="1" indent="-397923">
              <a:spcBef>
                <a:spcPts val="0"/>
              </a:spcBef>
              <a:spcAft>
                <a:spcPts val="0"/>
              </a:spcAft>
              <a:buClr>
                <a:schemeClr val="accent1"/>
              </a:buClr>
              <a:buSzPts val="1100"/>
              <a:buChar char="✓"/>
              <a:defRPr/>
            </a:lvl2pPr>
            <a:lvl3pPr marL="1828754" lvl="2" indent="-397923">
              <a:spcBef>
                <a:spcPts val="0"/>
              </a:spcBef>
              <a:spcAft>
                <a:spcPts val="0"/>
              </a:spcAft>
              <a:buClr>
                <a:schemeClr val="accent1"/>
              </a:buClr>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Tree>
    <p:extLst>
      <p:ext uri="{BB962C8B-B14F-4D97-AF65-F5344CB8AC3E}">
        <p14:creationId xmlns:p14="http://schemas.microsoft.com/office/powerpoint/2010/main" val="2751709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68870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99366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99345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35525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83351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030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D0B17-280D-CE40-0B39-95F8843F0E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906712-80C9-7019-2B93-B72C782341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183B75-AB0A-A528-4462-A4AA2AE7F65A}"/>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5" name="Footer Placeholder 4">
            <a:extLst>
              <a:ext uri="{FF2B5EF4-FFF2-40B4-BE49-F238E27FC236}">
                <a16:creationId xmlns:a16="http://schemas.microsoft.com/office/drawing/2014/main" id="{BA012C08-8FF3-5E18-EF76-D4ADC0FFF4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FC5651-696C-8CAA-E61F-D3270313CDB5}"/>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908067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78131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80502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55486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0350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7363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With Paragraph v2 - Image">
  <p:cSld name="Slide With Paragraph v2 - Image">
    <p:spTree>
      <p:nvGrpSpPr>
        <p:cNvPr id="1" name="Shape 84"/>
        <p:cNvGrpSpPr/>
        <p:nvPr/>
      </p:nvGrpSpPr>
      <p:grpSpPr>
        <a:xfrm>
          <a:off x="0" y="0"/>
          <a:ext cx="0" cy="0"/>
          <a:chOff x="0" y="0"/>
          <a:chExt cx="0" cy="0"/>
        </a:xfrm>
      </p:grpSpPr>
      <p:sp>
        <p:nvSpPr>
          <p:cNvPr id="85" name="Google Shape;85;p19"/>
          <p:cNvSpPr/>
          <p:nvPr/>
        </p:nvSpPr>
        <p:spPr>
          <a:xfrm>
            <a:off x="6536767" y="204133"/>
            <a:ext cx="99600" cy="6449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9"/>
          <p:cNvSpPr>
            <a:spLocks noGrp="1"/>
          </p:cNvSpPr>
          <p:nvPr>
            <p:ph type="pic" idx="2"/>
          </p:nvPr>
        </p:nvSpPr>
        <p:spPr>
          <a:xfrm>
            <a:off x="6636367" y="0"/>
            <a:ext cx="5555600" cy="6858000"/>
          </a:xfrm>
          <a:prstGeom prst="rect">
            <a:avLst/>
          </a:prstGeom>
          <a:noFill/>
          <a:ln>
            <a:noFill/>
          </a:ln>
        </p:spPr>
      </p:sp>
      <p:sp>
        <p:nvSpPr>
          <p:cNvPr id="87" name="Google Shape;87;p19"/>
          <p:cNvSpPr txBox="1">
            <a:spLocks noGrp="1"/>
          </p:cNvSpPr>
          <p:nvPr>
            <p:ph type="title"/>
          </p:nvPr>
        </p:nvSpPr>
        <p:spPr>
          <a:xfrm>
            <a:off x="755000" y="593367"/>
            <a:ext cx="5458000" cy="125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88" name="Google Shape;88;p19"/>
          <p:cNvSpPr txBox="1">
            <a:spLocks noGrp="1"/>
          </p:cNvSpPr>
          <p:nvPr>
            <p:ph type="sldNum" idx="12"/>
          </p:nvPr>
        </p:nvSpPr>
        <p:spPr>
          <a:xfrm>
            <a:off x="10666604" y="6217632"/>
            <a:ext cx="7704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89" name="Google Shape;89;p19"/>
          <p:cNvSpPr txBox="1">
            <a:spLocks noGrp="1"/>
          </p:cNvSpPr>
          <p:nvPr>
            <p:ph type="body" idx="1"/>
          </p:nvPr>
        </p:nvSpPr>
        <p:spPr>
          <a:xfrm>
            <a:off x="755000" y="1843633"/>
            <a:ext cx="5315600" cy="4374000"/>
          </a:xfrm>
          <a:prstGeom prst="rect">
            <a:avLst/>
          </a:prstGeom>
        </p:spPr>
        <p:txBody>
          <a:bodyPr spcFirstLastPara="1" wrap="square" lIns="91425" tIns="91425" rIns="91425" bIns="91425" anchor="t" anchorCtr="0">
            <a:normAutofit/>
          </a:bodyPr>
          <a:lstStyle>
            <a:lvl1pPr marL="609585" lvl="0" indent="-397923">
              <a:spcBef>
                <a:spcPts val="0"/>
              </a:spcBef>
              <a:spcAft>
                <a:spcPts val="0"/>
              </a:spcAft>
              <a:buClr>
                <a:schemeClr val="accent1"/>
              </a:buClr>
              <a:buSzPts val="1100"/>
              <a:buChar char="✓"/>
              <a:defRPr/>
            </a:lvl1pPr>
            <a:lvl2pPr marL="1219170" lvl="1" indent="-397923">
              <a:spcBef>
                <a:spcPts val="0"/>
              </a:spcBef>
              <a:spcAft>
                <a:spcPts val="0"/>
              </a:spcAft>
              <a:buClr>
                <a:schemeClr val="accent1"/>
              </a:buClr>
              <a:buSzPts val="1100"/>
              <a:buChar char="✓"/>
              <a:defRPr/>
            </a:lvl2pPr>
            <a:lvl3pPr marL="1828754" lvl="2" indent="-397923">
              <a:spcBef>
                <a:spcPts val="0"/>
              </a:spcBef>
              <a:spcAft>
                <a:spcPts val="0"/>
              </a:spcAft>
              <a:buClr>
                <a:schemeClr val="accent1"/>
              </a:buClr>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Tree>
    <p:extLst>
      <p:ext uri="{BB962C8B-B14F-4D97-AF65-F5344CB8AC3E}">
        <p14:creationId xmlns:p14="http://schemas.microsoft.com/office/powerpoint/2010/main" val="4140432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6FFA-5B4E-4727-52D8-31E4885C62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46FF2A-79E1-BF8B-240E-52F9F1E9E8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CF2BBE-2335-1AE4-641B-C449364FF675}"/>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5" name="Footer Placeholder 4">
            <a:extLst>
              <a:ext uri="{FF2B5EF4-FFF2-40B4-BE49-F238E27FC236}">
                <a16:creationId xmlns:a16="http://schemas.microsoft.com/office/drawing/2014/main" id="{B3CD837C-AA71-81C8-548F-22C3734F0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972547-7664-8A4C-FDCD-06CA542F4F37}"/>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305334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5720B-F1E3-5819-FBD8-5447F14682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6EC981-0A64-9EC7-B86D-6065C7DAA7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1A63383-D759-2036-AD94-6D56199463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2256C2-4670-AE68-E23D-EC933F64DD40}"/>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6" name="Footer Placeholder 5">
            <a:extLst>
              <a:ext uri="{FF2B5EF4-FFF2-40B4-BE49-F238E27FC236}">
                <a16:creationId xmlns:a16="http://schemas.microsoft.com/office/drawing/2014/main" id="{13B2D5D2-DEB8-40D6-5B25-E833025FB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03EB09-DEEA-4C69-733B-EBB4C535D2CA}"/>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60412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8BBE-9362-6054-6407-DBCB037D37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6DBBE9-8796-3E44-36A3-635EB2EF90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0E8FF6-52A1-72F2-FF5E-5B44BCD9A0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DB062F0-BE6D-CF48-27E3-024979C17A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680478-0DDE-8881-CED1-C98C240C85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40A7DC-0B62-97A6-000E-8DF26BBC9FBA}"/>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8" name="Footer Placeholder 7">
            <a:extLst>
              <a:ext uri="{FF2B5EF4-FFF2-40B4-BE49-F238E27FC236}">
                <a16:creationId xmlns:a16="http://schemas.microsoft.com/office/drawing/2014/main" id="{BAFA3FF3-3891-912D-8C08-B8136ED7A4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C8D84B3-98F8-921C-23D6-F32738A47B27}"/>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771311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9621-D83A-FFF0-46BE-8F98689157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AD6456-4C0C-046D-E7EE-E4DDC374EC4F}"/>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4" name="Footer Placeholder 3">
            <a:extLst>
              <a:ext uri="{FF2B5EF4-FFF2-40B4-BE49-F238E27FC236}">
                <a16:creationId xmlns:a16="http://schemas.microsoft.com/office/drawing/2014/main" id="{F223B066-0D0E-7FBF-A393-FFE096AF4C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0BD0A4-DA59-CC2F-6AE9-59ADC3B36A12}"/>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193662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C11A0B-426B-6301-A015-888A13A1BD01}"/>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3" name="Footer Placeholder 2">
            <a:extLst>
              <a:ext uri="{FF2B5EF4-FFF2-40B4-BE49-F238E27FC236}">
                <a16:creationId xmlns:a16="http://schemas.microsoft.com/office/drawing/2014/main" id="{E53087DA-E076-37ED-0A22-56C3AEB70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D5E45A5-84BD-3F2A-7D15-3F905238B82D}"/>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176688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57DE-CB09-B99B-B14B-B3D09374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7504D5-4498-393A-3BD0-6DF5300EB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9EB738-AD58-B5F3-FA38-07FE1477E5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87E85D-4931-C5FB-A2ED-5B48528274C2}"/>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6" name="Footer Placeholder 5">
            <a:extLst>
              <a:ext uri="{FF2B5EF4-FFF2-40B4-BE49-F238E27FC236}">
                <a16:creationId xmlns:a16="http://schemas.microsoft.com/office/drawing/2014/main" id="{287E3968-7F92-11D6-73F4-9541BE9758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97F5E7-6F15-447A-9E72-8DDD14B8AF70}"/>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309641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7A1C-3FBA-2BC4-60BC-92DDDF456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595974-32B6-BEE6-1F3A-4491E75C6E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245029-0614-3E95-EF9F-930B9145E4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8F0037-95A3-E982-2619-80AC706A3F57}"/>
              </a:ext>
            </a:extLst>
          </p:cNvPr>
          <p:cNvSpPr>
            <a:spLocks noGrp="1"/>
          </p:cNvSpPr>
          <p:nvPr>
            <p:ph type="dt" sz="half" idx="10"/>
          </p:nvPr>
        </p:nvSpPr>
        <p:spPr/>
        <p:txBody>
          <a:bodyPr/>
          <a:lstStyle/>
          <a:p>
            <a:fld id="{5030F65B-4388-4EBF-8ABC-52D498CC5AE9}" type="datetimeFigureOut">
              <a:rPr lang="en-IN" smtClean="0"/>
              <a:t>07-05-2025</a:t>
            </a:fld>
            <a:endParaRPr lang="en-IN"/>
          </a:p>
        </p:txBody>
      </p:sp>
      <p:sp>
        <p:nvSpPr>
          <p:cNvPr id="6" name="Footer Placeholder 5">
            <a:extLst>
              <a:ext uri="{FF2B5EF4-FFF2-40B4-BE49-F238E27FC236}">
                <a16:creationId xmlns:a16="http://schemas.microsoft.com/office/drawing/2014/main" id="{3A323A40-733A-C6CE-592A-6B6186EA6D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A7427B-8942-D839-100B-EC88A7A38DC7}"/>
              </a:ext>
            </a:extLst>
          </p:cNvPr>
          <p:cNvSpPr>
            <a:spLocks noGrp="1"/>
          </p:cNvSpPr>
          <p:nvPr>
            <p:ph type="sldNum" sz="quarter" idx="12"/>
          </p:nvPr>
        </p:nvSpPr>
        <p:spPr/>
        <p:txBody>
          <a:bodyPr/>
          <a:lstStyle/>
          <a:p>
            <a:fld id="{32C23C6E-0382-4366-B624-D5654E3E6987}" type="slidenum">
              <a:rPr lang="en-IN" smtClean="0"/>
              <a:t>‹#›</a:t>
            </a:fld>
            <a:endParaRPr lang="en-IN"/>
          </a:p>
        </p:txBody>
      </p:sp>
    </p:spTree>
    <p:extLst>
      <p:ext uri="{BB962C8B-B14F-4D97-AF65-F5344CB8AC3E}">
        <p14:creationId xmlns:p14="http://schemas.microsoft.com/office/powerpoint/2010/main" val="3864745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A7C7B-3891-DF49-7E39-9354A84FF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C52ED7-E5F2-2420-663F-D030769AD7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B45475-BF70-5957-BD42-CEC491145A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0F65B-4388-4EBF-8ABC-52D498CC5AE9}" type="datetimeFigureOut">
              <a:rPr lang="en-IN" smtClean="0"/>
              <a:t>07-05-2025</a:t>
            </a:fld>
            <a:endParaRPr lang="en-IN"/>
          </a:p>
        </p:txBody>
      </p:sp>
      <p:sp>
        <p:nvSpPr>
          <p:cNvPr id="5" name="Footer Placeholder 4">
            <a:extLst>
              <a:ext uri="{FF2B5EF4-FFF2-40B4-BE49-F238E27FC236}">
                <a16:creationId xmlns:a16="http://schemas.microsoft.com/office/drawing/2014/main" id="{40C2B309-D763-1F6D-C8C8-BB25DF1FCE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9C7CAA-CAEE-ECF1-547D-BB23C7C104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C23C6E-0382-4366-B624-D5654E3E6987}" type="slidenum">
              <a:rPr lang="en-IN" smtClean="0"/>
              <a:t>‹#›</a:t>
            </a:fld>
            <a:endParaRPr lang="en-IN"/>
          </a:p>
        </p:txBody>
      </p:sp>
    </p:spTree>
    <p:extLst>
      <p:ext uri="{BB962C8B-B14F-4D97-AF65-F5344CB8AC3E}">
        <p14:creationId xmlns:p14="http://schemas.microsoft.com/office/powerpoint/2010/main" val="1952671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2908001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customXml" Target="../ink/ink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2.jpg"/><Relationship Id="rId21" Type="http://schemas.openxmlformats.org/officeDocument/2006/relationships/image" Target="../media/image20.jpeg"/><Relationship Id="rId7" Type="http://schemas.openxmlformats.org/officeDocument/2006/relationships/image" Target="../media/image6.jpg"/><Relationship Id="rId12" Type="http://schemas.openxmlformats.org/officeDocument/2006/relationships/image" Target="../media/image11.jpg"/><Relationship Id="rId17" Type="http://schemas.openxmlformats.org/officeDocument/2006/relationships/image" Target="../media/image16.jp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9.jpg"/><Relationship Id="rId19" Type="http://schemas.openxmlformats.org/officeDocument/2006/relationships/image" Target="../media/image18.sv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image" Target="../media/image13.jpg"/><Relationship Id="rId22" Type="http://schemas.openxmlformats.org/officeDocument/2006/relationships/image" Target="../media/image21.jpe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46"/>
        <p:cNvGrpSpPr/>
        <p:nvPr/>
      </p:nvGrpSpPr>
      <p:grpSpPr>
        <a:xfrm>
          <a:off x="0" y="0"/>
          <a:ext cx="0" cy="0"/>
          <a:chOff x="0" y="0"/>
          <a:chExt cx="0" cy="0"/>
        </a:xfrm>
      </p:grpSpPr>
      <p:sp>
        <p:nvSpPr>
          <p:cNvPr id="1347" name="Google Shape;1347;p124"/>
          <p:cNvSpPr txBox="1">
            <a:spLocks noGrp="1"/>
          </p:cNvSpPr>
          <p:nvPr>
            <p:ph type="ctrTitle"/>
          </p:nvPr>
        </p:nvSpPr>
        <p:spPr>
          <a:xfrm>
            <a:off x="415600" y="608205"/>
            <a:ext cx="11360800" cy="2409712"/>
          </a:xfrm>
          <a:prstGeom prst="rect">
            <a:avLst/>
          </a:prstGeom>
        </p:spPr>
        <p:txBody>
          <a:bodyPr spcFirstLastPara="1" wrap="square" lIns="121900" tIns="121900" rIns="121900" bIns="121900" anchor="b" anchorCtr="0">
            <a:noAutofit/>
          </a:bodyPr>
          <a:lstStyle/>
          <a:p>
            <a:br>
              <a:rPr lang="en-US" sz="3733" dirty="0">
                <a:latin typeface="Times New Roman" panose="02020603050405020304" pitchFamily="18" charset="0"/>
                <a:ea typeface="Inter Medium" panose="020B0604020202020204" charset="0"/>
                <a:cs typeface="Times New Roman" panose="02020603050405020304" pitchFamily="18" charset="0"/>
              </a:rPr>
            </a:br>
            <a:br>
              <a:rPr lang="en-US" sz="3733" dirty="0">
                <a:latin typeface="Times New Roman" panose="02020603050405020304" pitchFamily="18" charset="0"/>
                <a:ea typeface="Inter Medium" panose="020B0604020202020204" charset="0"/>
                <a:cs typeface="Times New Roman" panose="02020603050405020304" pitchFamily="18" charset="0"/>
              </a:rPr>
            </a:br>
            <a:br>
              <a:rPr lang="en-US" sz="3733" dirty="0">
                <a:latin typeface="Times New Roman" panose="02020603050405020304" pitchFamily="18" charset="0"/>
                <a:ea typeface="Inter Medium" panose="020B0604020202020204" charset="0"/>
                <a:cs typeface="Times New Roman" panose="02020603050405020304" pitchFamily="18" charset="0"/>
              </a:rPr>
            </a:br>
            <a:r>
              <a:rPr lang="en-US" sz="3733" dirty="0">
                <a:latin typeface="Times New Roman" panose="02020603050405020304" pitchFamily="18" charset="0"/>
                <a:ea typeface="Inter Medium" panose="020B0604020202020204" charset="0"/>
                <a:cs typeface="Times New Roman" panose="02020603050405020304" pitchFamily="18" charset="0"/>
              </a:rPr>
              <a:t>Generative Artificial Intelligence and Optimisation Framework for Sustainable Concrete Mixture Design</a:t>
            </a:r>
            <a:br>
              <a:rPr lang="en-US" sz="3733" dirty="0">
                <a:latin typeface="Times New Roman" panose="02020603050405020304" pitchFamily="18" charset="0"/>
                <a:ea typeface="Inter Medium" panose="020B0604020202020204" charset="0"/>
                <a:cs typeface="Times New Roman" panose="02020603050405020304" pitchFamily="18" charset="0"/>
              </a:rPr>
            </a:br>
            <a:r>
              <a:rPr lang="en-US" sz="5867" dirty="0">
                <a:latin typeface="Times New Roman" panose="02020603050405020304" pitchFamily="18" charset="0"/>
                <a:ea typeface="Inter Medium" panose="020B0604020202020204" charset="0"/>
                <a:cs typeface="Times New Roman" panose="02020603050405020304" pitchFamily="18" charset="0"/>
              </a:rPr>
              <a:t>	</a:t>
            </a:r>
          </a:p>
        </p:txBody>
      </p:sp>
      <p:sp>
        <p:nvSpPr>
          <p:cNvPr id="1348" name="Google Shape;1348;p124"/>
          <p:cNvSpPr txBox="1">
            <a:spLocks noGrp="1"/>
          </p:cNvSpPr>
          <p:nvPr>
            <p:ph type="subTitle" idx="1"/>
          </p:nvPr>
        </p:nvSpPr>
        <p:spPr>
          <a:xfrm>
            <a:off x="415600" y="2667788"/>
            <a:ext cx="11360800" cy="1422432"/>
          </a:xfrm>
          <a:prstGeom prst="rect">
            <a:avLst/>
          </a:prstGeom>
        </p:spPr>
        <p:txBody>
          <a:bodyPr spcFirstLastPara="1" wrap="square" lIns="121900" tIns="121900" rIns="121900" bIns="121900" anchor="t" anchorCtr="0">
            <a:normAutofit fontScale="92500" lnSpcReduction="20000"/>
          </a:bodyPr>
          <a:lstStyle/>
          <a:p>
            <a:pPr marL="0" indent="0" algn="l"/>
            <a:r>
              <a:rPr lang="en-IN" sz="2000" dirty="0">
                <a:latin typeface="Times New Roman" panose="02020603050405020304" pitchFamily="18" charset="0"/>
                <a:ea typeface="Inter Medium" panose="020B0604020202020204" charset="0"/>
                <a:cs typeface="Times New Roman" panose="02020603050405020304" pitchFamily="18" charset="0"/>
              </a:rPr>
              <a:t>Presented by:</a:t>
            </a:r>
          </a:p>
          <a:p>
            <a:pPr marL="0" indent="0" algn="l"/>
            <a:endParaRPr lang="en-IN" sz="2000" dirty="0">
              <a:latin typeface="Times New Roman" panose="02020603050405020304" pitchFamily="18" charset="0"/>
              <a:ea typeface="Inter Medium" panose="020B0604020202020204" charset="0"/>
              <a:cs typeface="Times New Roman" panose="02020603050405020304" pitchFamily="18" charset="0"/>
            </a:endParaRPr>
          </a:p>
          <a:p>
            <a:pPr marL="0" indent="0" algn="l"/>
            <a:r>
              <a:rPr lang="en-IN" sz="2000" dirty="0">
                <a:latin typeface="Times New Roman" panose="02020603050405020304" pitchFamily="18" charset="0"/>
                <a:ea typeface="Inter Medium" panose="020B0604020202020204" charset="0"/>
                <a:cs typeface="Times New Roman" panose="02020603050405020304" pitchFamily="18" charset="0"/>
              </a:rPr>
              <a:t>Teiboklang Chyne</a:t>
            </a:r>
          </a:p>
          <a:p>
            <a:pPr marL="0" indent="0" algn="l"/>
            <a:r>
              <a:rPr lang="en-IN" sz="2000" dirty="0">
                <a:latin typeface="Times New Roman" panose="02020603050405020304" pitchFamily="18" charset="0"/>
                <a:ea typeface="Inter Medium" panose="020B0604020202020204" charset="0"/>
                <a:cs typeface="Times New Roman" panose="02020603050405020304" pitchFamily="18" charset="0"/>
              </a:rPr>
              <a:t>234156019</a:t>
            </a:r>
          </a:p>
          <a:p>
            <a:pPr marL="0" indent="0" algn="l"/>
            <a:r>
              <a:rPr lang="en-IN" sz="2000" dirty="0">
                <a:latin typeface="Times New Roman" panose="02020603050405020304" pitchFamily="18" charset="0"/>
                <a:ea typeface="Inter Medium" panose="020B0604020202020204" charset="0"/>
                <a:cs typeface="Times New Roman" panose="02020603050405020304" pitchFamily="18" charset="0"/>
              </a:rPr>
              <a:t>Indian Institute of Technology Guwahati</a:t>
            </a:r>
            <a:endParaRPr sz="2000" dirty="0">
              <a:latin typeface="Times New Roman" panose="02020603050405020304" pitchFamily="18" charset="0"/>
              <a:ea typeface="Inter Medium" panose="020B0604020202020204" charset="0"/>
              <a:cs typeface="Times New Roman" panose="02020603050405020304" pitchFamily="18" charset="0"/>
            </a:endParaRPr>
          </a:p>
        </p:txBody>
      </p:sp>
      <p:sp>
        <p:nvSpPr>
          <p:cNvPr id="3" name="Google Shape;1348;p124">
            <a:extLst>
              <a:ext uri="{FF2B5EF4-FFF2-40B4-BE49-F238E27FC236}">
                <a16:creationId xmlns:a16="http://schemas.microsoft.com/office/drawing/2014/main" id="{268F569C-3A34-3FFE-D72A-643C74450391}"/>
              </a:ext>
            </a:extLst>
          </p:cNvPr>
          <p:cNvSpPr txBox="1">
            <a:spLocks/>
          </p:cNvSpPr>
          <p:nvPr/>
        </p:nvSpPr>
        <p:spPr>
          <a:xfrm>
            <a:off x="415600" y="4286940"/>
            <a:ext cx="11360800" cy="1422432"/>
          </a:xfrm>
          <a:prstGeom prst="rect">
            <a:avLst/>
          </a:prstGeom>
          <a:noFill/>
          <a:ln>
            <a:noFill/>
          </a:ln>
        </p:spPr>
        <p:txBody>
          <a:bodyPr spcFirstLastPara="1" wrap="square" lIns="121900" tIns="121900" rIns="121900" bIns="121900" anchor="t" anchorCtr="0">
            <a:normAutofit fontScale="9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defTabSz="1219170">
              <a:buClr>
                <a:srgbClr val="595959"/>
              </a:buClr>
              <a:defRPr/>
            </a:pPr>
            <a:r>
              <a:rPr lang="en-US" sz="2000" kern="0" dirty="0">
                <a:solidFill>
                  <a:srgbClr val="595959"/>
                </a:solidFill>
                <a:latin typeface="Times New Roman" panose="02020603050405020304" pitchFamily="18" charset="0"/>
                <a:ea typeface="Inter Medium" panose="020B0604020202020204" charset="0"/>
                <a:cs typeface="Times New Roman" panose="02020603050405020304" pitchFamily="18" charset="0"/>
              </a:rPr>
              <a:t>Supervised by :</a:t>
            </a:r>
          </a:p>
          <a:p>
            <a:pPr marL="0" indent="0" algn="l" defTabSz="1219170">
              <a:buClr>
                <a:srgbClr val="595959"/>
              </a:buClr>
              <a:defRPr/>
            </a:pPr>
            <a:endParaRPr lang="en-US" sz="2000" kern="0" dirty="0">
              <a:solidFill>
                <a:srgbClr val="595959"/>
              </a:solidFill>
              <a:latin typeface="Times New Roman" panose="02020603050405020304" pitchFamily="18" charset="0"/>
              <a:ea typeface="Inter Medium" panose="020B0604020202020204" charset="0"/>
              <a:cs typeface="Times New Roman" panose="02020603050405020304" pitchFamily="18" charset="0"/>
            </a:endParaRPr>
          </a:p>
          <a:p>
            <a:pPr marL="0" indent="0" algn="l" defTabSz="1219170">
              <a:buClr>
                <a:srgbClr val="595959"/>
              </a:buClr>
              <a:defRPr/>
            </a:pPr>
            <a:r>
              <a:rPr lang="en-US" sz="2000" kern="0" dirty="0">
                <a:solidFill>
                  <a:srgbClr val="595959"/>
                </a:solidFill>
                <a:latin typeface="Times New Roman" panose="02020603050405020304" pitchFamily="18" charset="0"/>
                <a:ea typeface="Inter Medium" panose="020B0604020202020204" charset="0"/>
                <a:cs typeface="Times New Roman" panose="02020603050405020304" pitchFamily="18" charset="0"/>
              </a:rPr>
              <a:t>Dr. Biranchi Panda</a:t>
            </a:r>
          </a:p>
          <a:p>
            <a:pPr marL="0" indent="0" algn="l" defTabSz="1219170">
              <a:buClr>
                <a:srgbClr val="595959"/>
              </a:buClr>
              <a:defRPr/>
            </a:pPr>
            <a:r>
              <a:rPr lang="en-US" sz="2000" kern="0" dirty="0">
                <a:solidFill>
                  <a:srgbClr val="595959"/>
                </a:solidFill>
                <a:latin typeface="Times New Roman" panose="02020603050405020304" pitchFamily="18" charset="0"/>
                <a:ea typeface="Inter Medium" panose="020B0604020202020204" charset="0"/>
                <a:cs typeface="Times New Roman" panose="02020603050405020304" pitchFamily="18" charset="0"/>
              </a:rPr>
              <a:t>Assistant Professor</a:t>
            </a:r>
          </a:p>
          <a:p>
            <a:pPr marL="0" indent="0" algn="l" defTabSz="1219170">
              <a:buClr>
                <a:srgbClr val="595959"/>
              </a:buClr>
              <a:defRPr/>
            </a:pPr>
            <a:r>
              <a:rPr lang="en-US" sz="2000" kern="0" dirty="0">
                <a:solidFill>
                  <a:srgbClr val="595959"/>
                </a:solidFill>
                <a:latin typeface="Times New Roman" panose="02020603050405020304" pitchFamily="18" charset="0"/>
                <a:ea typeface="Inter Medium" panose="020B0604020202020204" charset="0"/>
                <a:cs typeface="Times New Roman" panose="02020603050405020304" pitchFamily="18" charset="0"/>
              </a:rPr>
              <a:t>Indian Institute of Technology Guwahati</a:t>
            </a:r>
          </a:p>
        </p:txBody>
      </p:sp>
      <p:sp>
        <p:nvSpPr>
          <p:cNvPr id="5" name="Slide Number Placeholder 4">
            <a:extLst>
              <a:ext uri="{FF2B5EF4-FFF2-40B4-BE49-F238E27FC236}">
                <a16:creationId xmlns:a16="http://schemas.microsoft.com/office/drawing/2014/main" id="{83F7A81D-3CFC-26EE-BF04-DBBF14517707}"/>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Times New Roman" panose="02020603050405020304" pitchFamily="18" charset="0"/>
                <a:cs typeface="Times New Roman" panose="02020603050405020304" pitchFamily="18" charset="0"/>
                <a:sym typeface="Arial"/>
              </a:rPr>
              <a:pPr defTabSz="1219170">
                <a:buClr>
                  <a:srgbClr val="000000"/>
                </a:buClr>
                <a:defRPr/>
              </a:pPr>
              <a:t>1</a:t>
            </a:fld>
            <a:endParaRPr lang="en" kern="0">
              <a:solidFill>
                <a:srgbClr val="595959"/>
              </a:solidFill>
              <a:latin typeface="Times New Roman" panose="02020603050405020304" pitchFamily="18" charset="0"/>
              <a:cs typeface="Times New Roman" panose="02020603050405020304" pitchFamily="18" charset="0"/>
              <a:sym typeface="Arial"/>
            </a:endParaRPr>
          </a:p>
        </p:txBody>
      </p:sp>
      <p:pic>
        <p:nvPicPr>
          <p:cNvPr id="6" name="Picture 5">
            <a:extLst>
              <a:ext uri="{FF2B5EF4-FFF2-40B4-BE49-F238E27FC236}">
                <a16:creationId xmlns:a16="http://schemas.microsoft.com/office/drawing/2014/main" id="{885A20C3-8FFA-5FE8-5842-DC65F8740417}"/>
              </a:ext>
            </a:extLst>
          </p:cNvPr>
          <p:cNvPicPr>
            <a:picLocks noChangeAspect="1"/>
          </p:cNvPicPr>
          <p:nvPr/>
        </p:nvPicPr>
        <p:blipFill>
          <a:blip r:embed="rId3"/>
          <a:stretch>
            <a:fillRect/>
          </a:stretch>
        </p:blipFill>
        <p:spPr>
          <a:xfrm>
            <a:off x="8814128" y="2844837"/>
            <a:ext cx="2482483" cy="24907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55AA6-47B0-DBB2-C19C-560BAD5D013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32AEC3-6F84-CE6B-E2CC-62768E35637F}"/>
              </a:ext>
            </a:extLst>
          </p:cNvPr>
          <p:cNvSpPr>
            <a:spLocks noGrp="1"/>
          </p:cNvSpPr>
          <p:nvPr>
            <p:ph type="sldNum" idx="12"/>
          </p:nvPr>
        </p:nvSpPr>
        <p:spPr/>
        <p:txBody>
          <a:bodyPr/>
          <a:lstStyle/>
          <a:p>
            <a:fld id="{00000000-1234-1234-1234-123412341234}" type="slidenum">
              <a:rPr lang="en" smtClean="0"/>
              <a:pPr/>
              <a:t>10</a:t>
            </a:fld>
            <a:endParaRPr lang="en"/>
          </a:p>
        </p:txBody>
      </p:sp>
      <p:sp>
        <p:nvSpPr>
          <p:cNvPr id="4" name="Google Shape;1353;p125">
            <a:extLst>
              <a:ext uri="{FF2B5EF4-FFF2-40B4-BE49-F238E27FC236}">
                <a16:creationId xmlns:a16="http://schemas.microsoft.com/office/drawing/2014/main" id="{2D7C673B-BC4C-A736-8FB4-84608AE93114}"/>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Correlation Matrix Heatmap of Variables</a:t>
            </a:r>
            <a:endParaRPr lang="en-US" sz="3200" dirty="0">
              <a:latin typeface="Inter Medium" panose="020B0604020202020204" charset="0"/>
              <a:ea typeface="Inter Medium" panose="020B0604020202020204" charset="0"/>
            </a:endParaRPr>
          </a:p>
        </p:txBody>
      </p:sp>
      <p:pic>
        <p:nvPicPr>
          <p:cNvPr id="5" name="Picture 4">
            <a:extLst>
              <a:ext uri="{FF2B5EF4-FFF2-40B4-BE49-F238E27FC236}">
                <a16:creationId xmlns:a16="http://schemas.microsoft.com/office/drawing/2014/main" id="{9286B1B5-584D-19F3-8BB0-C89B77B5733A}"/>
              </a:ext>
            </a:extLst>
          </p:cNvPr>
          <p:cNvPicPr>
            <a:picLocks noChangeAspect="1"/>
          </p:cNvPicPr>
          <p:nvPr/>
        </p:nvPicPr>
        <p:blipFill>
          <a:blip r:embed="rId3"/>
          <a:stretch>
            <a:fillRect/>
          </a:stretch>
        </p:blipFill>
        <p:spPr>
          <a:xfrm>
            <a:off x="2716396" y="844293"/>
            <a:ext cx="6759208" cy="6013707"/>
          </a:xfrm>
          <a:prstGeom prst="rect">
            <a:avLst/>
          </a:prstGeom>
        </p:spPr>
      </p:pic>
    </p:spTree>
    <p:extLst>
      <p:ext uri="{BB962C8B-B14F-4D97-AF65-F5344CB8AC3E}">
        <p14:creationId xmlns:p14="http://schemas.microsoft.com/office/powerpoint/2010/main" val="1932229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06511-B6D1-E406-1221-C70606694A27}"/>
            </a:ext>
          </a:extLst>
        </p:cNvPr>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AD3E55BB-0D4E-2FE2-585A-7611B4180E93}"/>
              </a:ext>
            </a:extLst>
          </p:cNvPr>
          <p:cNvSpPr/>
          <p:nvPr/>
        </p:nvSpPr>
        <p:spPr>
          <a:xfrm>
            <a:off x="9626310" y="1711242"/>
            <a:ext cx="2110060" cy="2743454"/>
          </a:xfrm>
          <a:prstGeom prst="round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35545A34-FB89-C70C-8CD6-276743D966ED}"/>
              </a:ext>
            </a:extLst>
          </p:cNvPr>
          <p:cNvSpPr>
            <a:spLocks noGrp="1"/>
          </p:cNvSpPr>
          <p:nvPr>
            <p:ph type="sldNum" idx="12"/>
          </p:nvPr>
        </p:nvSpPr>
        <p:spPr/>
        <p:txBody>
          <a:bodyPr/>
          <a:lstStyle/>
          <a:p>
            <a:fld id="{00000000-1234-1234-1234-123412341234}" type="slidenum">
              <a:rPr lang="en" smtClean="0"/>
              <a:pPr/>
              <a:t>11</a:t>
            </a:fld>
            <a:endParaRPr lang="en"/>
          </a:p>
        </p:txBody>
      </p:sp>
      <p:sp>
        <p:nvSpPr>
          <p:cNvPr id="4" name="Google Shape;1353;p125">
            <a:extLst>
              <a:ext uri="{FF2B5EF4-FFF2-40B4-BE49-F238E27FC236}">
                <a16:creationId xmlns:a16="http://schemas.microsoft.com/office/drawing/2014/main" id="{1A82297D-5887-D813-D845-C35813B5D43B}"/>
              </a:ext>
            </a:extLst>
          </p:cNvPr>
          <p:cNvSpPr txBox="1">
            <a:spLocks/>
          </p:cNvSpPr>
          <p:nvPr/>
        </p:nvSpPr>
        <p:spPr>
          <a:xfrm>
            <a:off x="755000" y="115578"/>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Methodology – Regression</a:t>
            </a:r>
            <a:endParaRPr lang="en-US" sz="3200" dirty="0">
              <a:latin typeface="Inter Medium" panose="020B0604020202020204" charset="0"/>
              <a:ea typeface="Inter Medium" panose="020B0604020202020204" charset="0"/>
            </a:endParaRPr>
          </a:p>
        </p:txBody>
      </p:sp>
      <p:pic>
        <p:nvPicPr>
          <p:cNvPr id="20" name="Picture 19">
            <a:extLst>
              <a:ext uri="{FF2B5EF4-FFF2-40B4-BE49-F238E27FC236}">
                <a16:creationId xmlns:a16="http://schemas.microsoft.com/office/drawing/2014/main" id="{98D8F9FC-419B-CD22-6B84-CE879E4C6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0070" y="2744177"/>
            <a:ext cx="1862539" cy="1369645"/>
          </a:xfrm>
          <a:prstGeom prst="rect">
            <a:avLst/>
          </a:prstGeom>
        </p:spPr>
      </p:pic>
      <p:sp>
        <p:nvSpPr>
          <p:cNvPr id="63" name="Arrow: Up 62">
            <a:extLst>
              <a:ext uri="{FF2B5EF4-FFF2-40B4-BE49-F238E27FC236}">
                <a16:creationId xmlns:a16="http://schemas.microsoft.com/office/drawing/2014/main" id="{7AB944E9-F5D3-6BEE-E6C6-DDC69A9FCC1E}"/>
              </a:ext>
            </a:extLst>
          </p:cNvPr>
          <p:cNvSpPr/>
          <p:nvPr/>
        </p:nvSpPr>
        <p:spPr>
          <a:xfrm rot="5400000">
            <a:off x="2697128" y="2670496"/>
            <a:ext cx="319266" cy="493859"/>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85CB1564-58E4-3548-4717-D195707F16AE}"/>
              </a:ext>
            </a:extLst>
          </p:cNvPr>
          <p:cNvGrpSpPr/>
          <p:nvPr/>
        </p:nvGrpSpPr>
        <p:grpSpPr>
          <a:xfrm>
            <a:off x="209732" y="874777"/>
            <a:ext cx="2681430" cy="3637940"/>
            <a:chOff x="-3348628" y="607735"/>
            <a:chExt cx="4585084" cy="5845952"/>
          </a:xfrm>
        </p:grpSpPr>
        <p:sp>
          <p:nvSpPr>
            <p:cNvPr id="10" name="TextBox 9">
              <a:extLst>
                <a:ext uri="{FF2B5EF4-FFF2-40B4-BE49-F238E27FC236}">
                  <a16:creationId xmlns:a16="http://schemas.microsoft.com/office/drawing/2014/main" id="{92CCA63F-825E-4A3D-487C-71679450F6DD}"/>
                </a:ext>
              </a:extLst>
            </p:cNvPr>
            <p:cNvSpPr txBox="1"/>
            <p:nvPr/>
          </p:nvSpPr>
          <p:spPr>
            <a:xfrm>
              <a:off x="-2782590" y="2248412"/>
              <a:ext cx="3805202" cy="800578"/>
            </a:xfrm>
            <a:prstGeom prst="rect">
              <a:avLst/>
            </a:prstGeom>
            <a:noFill/>
          </p:spPr>
          <p:txBody>
            <a:bodyPr wrap="square">
              <a:spAutoFit/>
            </a:bodyPr>
            <a:lstStyle/>
            <a:p>
              <a:pPr algn="ctr">
                <a:lnSpc>
                  <a:spcPct val="150000"/>
                </a:lnSpc>
              </a:pPr>
              <a:r>
                <a:rPr lang="en-US" b="1" dirty="0">
                  <a:latin typeface="Helvetica" panose="020B0604020202020204" pitchFamily="34" charset="0"/>
                  <a:cs typeface="Helvetica" panose="020B0604020202020204" pitchFamily="34" charset="0"/>
                </a:rPr>
                <a:t>Experiments</a:t>
              </a:r>
            </a:p>
          </p:txBody>
        </p:sp>
        <p:sp>
          <p:nvSpPr>
            <p:cNvPr id="11" name="TextBox 10">
              <a:extLst>
                <a:ext uri="{FF2B5EF4-FFF2-40B4-BE49-F238E27FC236}">
                  <a16:creationId xmlns:a16="http://schemas.microsoft.com/office/drawing/2014/main" id="{E989977C-B2D2-6889-4B11-70A457B20CA7}"/>
                </a:ext>
              </a:extLst>
            </p:cNvPr>
            <p:cNvSpPr txBox="1"/>
            <p:nvPr/>
          </p:nvSpPr>
          <p:spPr>
            <a:xfrm>
              <a:off x="-2585465" y="5653110"/>
              <a:ext cx="3608076" cy="800577"/>
            </a:xfrm>
            <a:prstGeom prst="rect">
              <a:avLst/>
            </a:prstGeom>
            <a:noFill/>
          </p:spPr>
          <p:txBody>
            <a:bodyPr wrap="square">
              <a:spAutoFit/>
            </a:bodyPr>
            <a:lstStyle/>
            <a:p>
              <a:pPr algn="ctr">
                <a:lnSpc>
                  <a:spcPct val="150000"/>
                </a:lnSpc>
              </a:pPr>
              <a:r>
                <a:rPr lang="en-US" b="1" dirty="0">
                  <a:latin typeface="Helvetica" panose="020B0604020202020204" pitchFamily="34" charset="0"/>
                  <a:cs typeface="Helvetica" panose="020B0604020202020204" pitchFamily="34" charset="0"/>
                </a:rPr>
                <a:t>Time</a:t>
              </a:r>
            </a:p>
          </p:txBody>
        </p:sp>
        <p:sp>
          <p:nvSpPr>
            <p:cNvPr id="12" name="TextBox 11">
              <a:extLst>
                <a:ext uri="{FF2B5EF4-FFF2-40B4-BE49-F238E27FC236}">
                  <a16:creationId xmlns:a16="http://schemas.microsoft.com/office/drawing/2014/main" id="{D3D7F8BF-705E-6BB9-7BE4-49E1BA221180}"/>
                </a:ext>
              </a:extLst>
            </p:cNvPr>
            <p:cNvSpPr txBox="1"/>
            <p:nvPr/>
          </p:nvSpPr>
          <p:spPr>
            <a:xfrm rot="16200000">
              <a:off x="-4697953" y="2994151"/>
              <a:ext cx="4408572" cy="1709921"/>
            </a:xfrm>
            <a:prstGeom prst="rect">
              <a:avLst/>
            </a:prstGeom>
            <a:noFill/>
          </p:spPr>
          <p:txBody>
            <a:bodyPr wrap="square">
              <a:spAutoFit/>
            </a:bodyPr>
            <a:lstStyle/>
            <a:p>
              <a:pPr algn="ctr">
                <a:lnSpc>
                  <a:spcPct val="150000"/>
                </a:lnSpc>
              </a:pPr>
              <a:r>
                <a:rPr lang="en-US" b="1" dirty="0">
                  <a:latin typeface="Helvetica" panose="020B0604020202020204" pitchFamily="34" charset="0"/>
                  <a:cs typeface="Helvetica" panose="020B0604020202020204" pitchFamily="34" charset="0"/>
                </a:rPr>
                <a:t>Compressive Strength</a:t>
              </a:r>
            </a:p>
          </p:txBody>
        </p:sp>
        <p:cxnSp>
          <p:nvCxnSpPr>
            <p:cNvPr id="58" name="Straight Connector 57">
              <a:extLst>
                <a:ext uri="{FF2B5EF4-FFF2-40B4-BE49-F238E27FC236}">
                  <a16:creationId xmlns:a16="http://schemas.microsoft.com/office/drawing/2014/main" id="{31C9837D-E9FD-A26E-1335-5CA651D34017}"/>
                </a:ext>
              </a:extLst>
            </p:cNvPr>
            <p:cNvCxnSpPr>
              <a:cxnSpLocks/>
            </p:cNvCxnSpPr>
            <p:nvPr/>
          </p:nvCxnSpPr>
          <p:spPr>
            <a:xfrm>
              <a:off x="-2139303" y="3238348"/>
              <a:ext cx="0" cy="227076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5C31EA-33C7-0E17-FFDD-30F313CCABC4}"/>
                </a:ext>
              </a:extLst>
            </p:cNvPr>
            <p:cNvCxnSpPr>
              <a:cxnSpLocks/>
            </p:cNvCxnSpPr>
            <p:nvPr/>
          </p:nvCxnSpPr>
          <p:spPr>
            <a:xfrm>
              <a:off x="-2139303" y="5467549"/>
              <a:ext cx="2844467" cy="0"/>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60" name="Ink 59">
                  <a:extLst>
                    <a:ext uri="{FF2B5EF4-FFF2-40B4-BE49-F238E27FC236}">
                      <a16:creationId xmlns:a16="http://schemas.microsoft.com/office/drawing/2014/main" id="{F90BB561-CC7A-D898-170B-11E6223EAF34}"/>
                    </a:ext>
                  </a:extLst>
                </p14:cNvPr>
                <p14:cNvContentPartPr/>
                <p14:nvPr/>
              </p14:nvContentPartPr>
              <p14:xfrm>
                <a:off x="-2104736" y="3983548"/>
                <a:ext cx="2810520" cy="1449720"/>
              </p14:xfrm>
            </p:contentPart>
          </mc:Choice>
          <mc:Fallback xmlns="">
            <p:pic>
              <p:nvPicPr>
                <p:cNvPr id="60" name="Ink 59">
                  <a:extLst>
                    <a:ext uri="{FF2B5EF4-FFF2-40B4-BE49-F238E27FC236}">
                      <a16:creationId xmlns:a16="http://schemas.microsoft.com/office/drawing/2014/main" id="{F90BB561-CC7A-D898-170B-11E6223EAF34}"/>
                    </a:ext>
                  </a:extLst>
                </p:cNvPr>
                <p:cNvPicPr/>
                <p:nvPr/>
              </p:nvPicPr>
              <p:blipFill>
                <a:blip r:embed="rId5"/>
                <a:stretch>
                  <a:fillRect/>
                </a:stretch>
              </p:blipFill>
              <p:spPr>
                <a:xfrm>
                  <a:off x="-2115200" y="3973714"/>
                  <a:ext cx="2831448" cy="1469389"/>
                </a:xfrm>
                <a:prstGeom prst="rect">
                  <a:avLst/>
                </a:prstGeom>
              </p:spPr>
            </p:pic>
          </mc:Fallback>
        </mc:AlternateContent>
        <p:sp>
          <p:nvSpPr>
            <p:cNvPr id="65" name="TextBox 64">
              <a:extLst>
                <a:ext uri="{FF2B5EF4-FFF2-40B4-BE49-F238E27FC236}">
                  <a16:creationId xmlns:a16="http://schemas.microsoft.com/office/drawing/2014/main" id="{999F97B8-727B-0453-513A-7DC02F72CCED}"/>
                </a:ext>
              </a:extLst>
            </p:cNvPr>
            <p:cNvSpPr txBox="1"/>
            <p:nvPr/>
          </p:nvSpPr>
          <p:spPr>
            <a:xfrm>
              <a:off x="-3098984" y="607735"/>
              <a:ext cx="4335440" cy="798643"/>
            </a:xfrm>
            <a:prstGeom prst="rect">
              <a:avLst/>
            </a:prstGeom>
            <a:noFill/>
          </p:spPr>
          <p:txBody>
            <a:bodyPr wrap="square">
              <a:spAutoFit/>
            </a:bodyPr>
            <a:lstStyle/>
            <a:p>
              <a:pPr algn="ctr">
                <a:lnSpc>
                  <a:spcPct val="150000"/>
                </a:lnSpc>
              </a:pPr>
              <a:r>
                <a:rPr lang="en-US" sz="2000" b="1" dirty="0">
                  <a:solidFill>
                    <a:schemeClr val="accent1">
                      <a:lumMod val="75000"/>
                    </a:schemeClr>
                  </a:solidFill>
                  <a:latin typeface="Helvetica" panose="020B0604020202020204" pitchFamily="34" charset="0"/>
                  <a:cs typeface="Helvetica" panose="020B0604020202020204" pitchFamily="34" charset="0"/>
                </a:rPr>
                <a:t>Dataset Generation</a:t>
              </a:r>
            </a:p>
          </p:txBody>
        </p:sp>
      </p:grpSp>
      <p:pic>
        <p:nvPicPr>
          <p:cNvPr id="75" name="Picture 74">
            <a:extLst>
              <a:ext uri="{FF2B5EF4-FFF2-40B4-BE49-F238E27FC236}">
                <a16:creationId xmlns:a16="http://schemas.microsoft.com/office/drawing/2014/main" id="{E4F172B4-7B81-5B5D-2068-7C82CFAD6ECA}"/>
              </a:ext>
            </a:extLst>
          </p:cNvPr>
          <p:cNvPicPr>
            <a:picLocks noChangeAspect="1"/>
          </p:cNvPicPr>
          <p:nvPr/>
        </p:nvPicPr>
        <p:blipFill>
          <a:blip r:embed="rId6"/>
          <a:srcRect l="9951" r="7312"/>
          <a:stretch/>
        </p:blipFill>
        <p:spPr>
          <a:xfrm>
            <a:off x="3167971" y="1789039"/>
            <a:ext cx="1952020" cy="2359283"/>
          </a:xfrm>
          <a:prstGeom prst="roundRect">
            <a:avLst/>
          </a:prstGeom>
        </p:spPr>
      </p:pic>
      <p:sp>
        <p:nvSpPr>
          <p:cNvPr id="76" name="TextBox 75">
            <a:extLst>
              <a:ext uri="{FF2B5EF4-FFF2-40B4-BE49-F238E27FC236}">
                <a16:creationId xmlns:a16="http://schemas.microsoft.com/office/drawing/2014/main" id="{BAF59AF8-D38B-03AC-B6F0-63BB46A99339}"/>
              </a:ext>
            </a:extLst>
          </p:cNvPr>
          <p:cNvSpPr txBox="1"/>
          <p:nvPr/>
        </p:nvSpPr>
        <p:spPr>
          <a:xfrm>
            <a:off x="9676112" y="1817589"/>
            <a:ext cx="1986299" cy="830997"/>
          </a:xfrm>
          <a:prstGeom prst="rect">
            <a:avLst/>
          </a:prstGeom>
          <a:noFill/>
        </p:spPr>
        <p:txBody>
          <a:bodyPr wrap="square" rtlCol="0">
            <a:spAutoFit/>
          </a:bodyPr>
          <a:lstStyle/>
          <a:p>
            <a:pPr algn="ctr"/>
            <a:r>
              <a:rPr lang="en-IN" sz="2400" dirty="0">
                <a:solidFill>
                  <a:srgbClr val="2F3A3D"/>
                </a:solidFill>
              </a:rPr>
              <a:t>Compressive Strength</a:t>
            </a:r>
          </a:p>
        </p:txBody>
      </p:sp>
      <p:pic>
        <p:nvPicPr>
          <p:cNvPr id="78" name="Picture 77">
            <a:extLst>
              <a:ext uri="{FF2B5EF4-FFF2-40B4-BE49-F238E27FC236}">
                <a16:creationId xmlns:a16="http://schemas.microsoft.com/office/drawing/2014/main" id="{580C1EF0-508F-C577-90B2-C03A546235A0}"/>
              </a:ext>
            </a:extLst>
          </p:cNvPr>
          <p:cNvPicPr>
            <a:picLocks noChangeAspect="1"/>
          </p:cNvPicPr>
          <p:nvPr/>
        </p:nvPicPr>
        <p:blipFill>
          <a:blip r:embed="rId7"/>
          <a:stretch>
            <a:fillRect/>
          </a:stretch>
        </p:blipFill>
        <p:spPr>
          <a:xfrm>
            <a:off x="6144669" y="1388271"/>
            <a:ext cx="2337192" cy="3505789"/>
          </a:xfrm>
          <a:prstGeom prst="roundRect">
            <a:avLst/>
          </a:prstGeom>
        </p:spPr>
      </p:pic>
      <p:sp>
        <p:nvSpPr>
          <p:cNvPr id="79" name="Arrow: Up 78">
            <a:extLst>
              <a:ext uri="{FF2B5EF4-FFF2-40B4-BE49-F238E27FC236}">
                <a16:creationId xmlns:a16="http://schemas.microsoft.com/office/drawing/2014/main" id="{C8A342BE-BCFD-C218-47E8-159C171DD6F6}"/>
              </a:ext>
            </a:extLst>
          </p:cNvPr>
          <p:cNvSpPr/>
          <p:nvPr/>
        </p:nvSpPr>
        <p:spPr>
          <a:xfrm rot="5400000">
            <a:off x="5543879" y="2670497"/>
            <a:ext cx="319266" cy="493859"/>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Up 79">
            <a:extLst>
              <a:ext uri="{FF2B5EF4-FFF2-40B4-BE49-F238E27FC236}">
                <a16:creationId xmlns:a16="http://schemas.microsoft.com/office/drawing/2014/main" id="{C54BB19F-7DD5-86CE-0DCA-405B3AFE7C0F}"/>
              </a:ext>
            </a:extLst>
          </p:cNvPr>
          <p:cNvSpPr/>
          <p:nvPr/>
        </p:nvSpPr>
        <p:spPr>
          <a:xfrm rot="5400000">
            <a:off x="8717284" y="2670497"/>
            <a:ext cx="319266" cy="493859"/>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647AEA5B-AB1B-15E3-1CAB-60682A0E3055}"/>
              </a:ext>
            </a:extLst>
          </p:cNvPr>
          <p:cNvSpPr txBox="1"/>
          <p:nvPr/>
        </p:nvSpPr>
        <p:spPr>
          <a:xfrm>
            <a:off x="2921148" y="874777"/>
            <a:ext cx="2535434" cy="496996"/>
          </a:xfrm>
          <a:prstGeom prst="rect">
            <a:avLst/>
          </a:prstGeom>
          <a:noFill/>
        </p:spPr>
        <p:txBody>
          <a:bodyPr wrap="square">
            <a:spAutoFit/>
          </a:bodyPr>
          <a:lstStyle/>
          <a:p>
            <a:pPr algn="ctr">
              <a:lnSpc>
                <a:spcPct val="150000"/>
              </a:lnSpc>
            </a:pPr>
            <a:r>
              <a:rPr lang="en-US" sz="2000" b="1" dirty="0">
                <a:solidFill>
                  <a:schemeClr val="accent1">
                    <a:lumMod val="75000"/>
                  </a:schemeClr>
                </a:solidFill>
                <a:latin typeface="Helvetica" panose="020B0604020202020204" pitchFamily="34" charset="0"/>
                <a:cs typeface="Helvetica" panose="020B0604020202020204" pitchFamily="34" charset="0"/>
              </a:rPr>
              <a:t>Inputs</a:t>
            </a:r>
          </a:p>
        </p:txBody>
      </p:sp>
      <p:sp>
        <p:nvSpPr>
          <p:cNvPr id="83" name="TextBox 82">
            <a:extLst>
              <a:ext uri="{FF2B5EF4-FFF2-40B4-BE49-F238E27FC236}">
                <a16:creationId xmlns:a16="http://schemas.microsoft.com/office/drawing/2014/main" id="{F8B6AF09-C38A-21F4-7C14-7D6754E8B595}"/>
              </a:ext>
            </a:extLst>
          </p:cNvPr>
          <p:cNvSpPr txBox="1"/>
          <p:nvPr/>
        </p:nvSpPr>
        <p:spPr>
          <a:xfrm>
            <a:off x="6045548" y="874777"/>
            <a:ext cx="2535434" cy="496996"/>
          </a:xfrm>
          <a:prstGeom prst="rect">
            <a:avLst/>
          </a:prstGeom>
          <a:noFill/>
        </p:spPr>
        <p:txBody>
          <a:bodyPr wrap="square">
            <a:spAutoFit/>
          </a:bodyPr>
          <a:lstStyle/>
          <a:p>
            <a:pPr algn="ctr">
              <a:lnSpc>
                <a:spcPct val="150000"/>
              </a:lnSpc>
            </a:pPr>
            <a:r>
              <a:rPr lang="en-US" sz="2000" b="1" dirty="0">
                <a:solidFill>
                  <a:schemeClr val="accent1">
                    <a:lumMod val="75000"/>
                  </a:schemeClr>
                </a:solidFill>
                <a:latin typeface="Helvetica" panose="020B0604020202020204" pitchFamily="34" charset="0"/>
                <a:cs typeface="Helvetica" panose="020B0604020202020204" pitchFamily="34" charset="0"/>
              </a:rPr>
              <a:t>CatBoost</a:t>
            </a:r>
          </a:p>
        </p:txBody>
      </p:sp>
      <p:sp>
        <p:nvSpPr>
          <p:cNvPr id="84" name="TextBox 83">
            <a:extLst>
              <a:ext uri="{FF2B5EF4-FFF2-40B4-BE49-F238E27FC236}">
                <a16:creationId xmlns:a16="http://schemas.microsoft.com/office/drawing/2014/main" id="{8C2198D7-5B8E-7BFB-E317-F42B626F3BB0}"/>
              </a:ext>
            </a:extLst>
          </p:cNvPr>
          <p:cNvSpPr txBox="1"/>
          <p:nvPr/>
        </p:nvSpPr>
        <p:spPr>
          <a:xfrm>
            <a:off x="9401544" y="865431"/>
            <a:ext cx="2535434" cy="496996"/>
          </a:xfrm>
          <a:prstGeom prst="rect">
            <a:avLst/>
          </a:prstGeom>
          <a:noFill/>
        </p:spPr>
        <p:txBody>
          <a:bodyPr wrap="square">
            <a:spAutoFit/>
          </a:bodyPr>
          <a:lstStyle/>
          <a:p>
            <a:pPr algn="ctr">
              <a:lnSpc>
                <a:spcPct val="150000"/>
              </a:lnSpc>
            </a:pPr>
            <a:r>
              <a:rPr lang="en-US" sz="2000" b="1" dirty="0">
                <a:solidFill>
                  <a:schemeClr val="accent1">
                    <a:lumMod val="75000"/>
                  </a:schemeClr>
                </a:solidFill>
                <a:latin typeface="Helvetica" panose="020B0604020202020204" pitchFamily="34" charset="0"/>
                <a:cs typeface="Helvetica" panose="020B0604020202020204" pitchFamily="34" charset="0"/>
              </a:rPr>
              <a:t>Prediction</a:t>
            </a:r>
          </a:p>
        </p:txBody>
      </p:sp>
      <p:pic>
        <p:nvPicPr>
          <p:cNvPr id="86" name="Picture 85">
            <a:extLst>
              <a:ext uri="{FF2B5EF4-FFF2-40B4-BE49-F238E27FC236}">
                <a16:creationId xmlns:a16="http://schemas.microsoft.com/office/drawing/2014/main" id="{24EEA322-0D43-4F85-6FCC-49B45EB1A9CC}"/>
              </a:ext>
            </a:extLst>
          </p:cNvPr>
          <p:cNvPicPr>
            <a:picLocks noChangeAspect="1"/>
          </p:cNvPicPr>
          <p:nvPr/>
        </p:nvPicPr>
        <p:blipFill>
          <a:blip r:embed="rId8"/>
          <a:srcRect t="31751" b="38620"/>
          <a:stretch/>
        </p:blipFill>
        <p:spPr>
          <a:xfrm>
            <a:off x="4325162" y="4897588"/>
            <a:ext cx="5976201" cy="1180481"/>
          </a:xfrm>
          <a:prstGeom prst="roundRect">
            <a:avLst/>
          </a:prstGeom>
        </p:spPr>
      </p:pic>
      <p:sp>
        <p:nvSpPr>
          <p:cNvPr id="89" name="TextBox 88">
            <a:extLst>
              <a:ext uri="{FF2B5EF4-FFF2-40B4-BE49-F238E27FC236}">
                <a16:creationId xmlns:a16="http://schemas.microsoft.com/office/drawing/2014/main" id="{BD6AC342-8C95-98B3-6070-A6E0336AB165}"/>
              </a:ext>
            </a:extLst>
          </p:cNvPr>
          <p:cNvSpPr txBox="1"/>
          <p:nvPr/>
        </p:nvSpPr>
        <p:spPr>
          <a:xfrm>
            <a:off x="6144669" y="6023965"/>
            <a:ext cx="2535434" cy="496996"/>
          </a:xfrm>
          <a:prstGeom prst="rect">
            <a:avLst/>
          </a:prstGeom>
          <a:noFill/>
        </p:spPr>
        <p:txBody>
          <a:bodyPr wrap="square">
            <a:spAutoFit/>
          </a:bodyPr>
          <a:lstStyle/>
          <a:p>
            <a:pPr algn="ctr">
              <a:lnSpc>
                <a:spcPct val="150000"/>
              </a:lnSpc>
            </a:pPr>
            <a:r>
              <a:rPr lang="en-US" sz="2000" b="1" dirty="0">
                <a:solidFill>
                  <a:schemeClr val="accent1">
                    <a:lumMod val="75000"/>
                  </a:schemeClr>
                </a:solidFill>
                <a:latin typeface="Helvetica" panose="020B0604020202020204" pitchFamily="34" charset="0"/>
                <a:cs typeface="Helvetica" panose="020B0604020202020204" pitchFamily="34" charset="0"/>
              </a:rPr>
              <a:t>Firefly Algorithm</a:t>
            </a:r>
          </a:p>
        </p:txBody>
      </p:sp>
      <p:sp>
        <p:nvSpPr>
          <p:cNvPr id="90" name="Arrow: Up 89">
            <a:extLst>
              <a:ext uri="{FF2B5EF4-FFF2-40B4-BE49-F238E27FC236}">
                <a16:creationId xmlns:a16="http://schemas.microsoft.com/office/drawing/2014/main" id="{F665F47C-75E2-30A1-2260-D56EBF448B52}"/>
              </a:ext>
            </a:extLst>
          </p:cNvPr>
          <p:cNvSpPr/>
          <p:nvPr/>
        </p:nvSpPr>
        <p:spPr>
          <a:xfrm>
            <a:off x="7153629" y="4512717"/>
            <a:ext cx="319266" cy="493859"/>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2199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B37D-08AF-359A-35FC-9B6C560BBE3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3AC2A8-A6F4-F4BD-E081-ACEAB5767796}"/>
              </a:ext>
            </a:extLst>
          </p:cNvPr>
          <p:cNvSpPr>
            <a:spLocks noGrp="1"/>
          </p:cNvSpPr>
          <p:nvPr>
            <p:ph type="sldNum" idx="12"/>
          </p:nvPr>
        </p:nvSpPr>
        <p:spPr/>
        <p:txBody>
          <a:bodyPr/>
          <a:lstStyle/>
          <a:p>
            <a:fld id="{00000000-1234-1234-1234-123412341234}" type="slidenum">
              <a:rPr lang="en" smtClean="0"/>
              <a:pPr/>
              <a:t>12</a:t>
            </a:fld>
            <a:endParaRPr lang="en"/>
          </a:p>
        </p:txBody>
      </p:sp>
      <p:sp>
        <p:nvSpPr>
          <p:cNvPr id="4" name="Google Shape;1353;p125">
            <a:extLst>
              <a:ext uri="{FF2B5EF4-FFF2-40B4-BE49-F238E27FC236}">
                <a16:creationId xmlns:a16="http://schemas.microsoft.com/office/drawing/2014/main" id="{DB7F91A1-4458-74B7-C173-52AC6939F918}"/>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Optimized </a:t>
            </a:r>
            <a:r>
              <a:rPr lang="en-US" sz="2667" b="1" kern="0" dirty="0" err="1">
                <a:solidFill>
                  <a:srgbClr val="134D57"/>
                </a:solidFill>
                <a:latin typeface="Space Grotesk"/>
                <a:cs typeface="Space Grotesk"/>
                <a:sym typeface="Space Grotesk"/>
              </a:rPr>
              <a:t>CatBoost</a:t>
            </a:r>
            <a:r>
              <a:rPr lang="en-US" sz="2667" b="1" kern="0" dirty="0">
                <a:solidFill>
                  <a:srgbClr val="134D57"/>
                </a:solidFill>
                <a:latin typeface="Space Grotesk"/>
                <a:cs typeface="Space Grotesk"/>
                <a:sym typeface="Space Grotesk"/>
              </a:rPr>
              <a:t> Hyperparameters</a:t>
            </a:r>
            <a:endParaRPr lang="en-US" sz="3200" dirty="0">
              <a:latin typeface="Inter Medium" panose="020B0604020202020204" charset="0"/>
              <a:ea typeface="Inter Medium" panose="020B0604020202020204" charset="0"/>
            </a:endParaRPr>
          </a:p>
        </p:txBody>
      </p:sp>
      <p:pic>
        <p:nvPicPr>
          <p:cNvPr id="6" name="Picture 5">
            <a:extLst>
              <a:ext uri="{FF2B5EF4-FFF2-40B4-BE49-F238E27FC236}">
                <a16:creationId xmlns:a16="http://schemas.microsoft.com/office/drawing/2014/main" id="{DF013B87-39C4-183F-7ADA-363F5AE2D8BF}"/>
              </a:ext>
            </a:extLst>
          </p:cNvPr>
          <p:cNvPicPr>
            <a:picLocks noChangeAspect="1"/>
          </p:cNvPicPr>
          <p:nvPr/>
        </p:nvPicPr>
        <p:blipFill>
          <a:blip r:embed="rId3"/>
          <a:stretch>
            <a:fillRect/>
          </a:stretch>
        </p:blipFill>
        <p:spPr>
          <a:xfrm>
            <a:off x="3914153" y="1442224"/>
            <a:ext cx="3772523" cy="3740001"/>
          </a:xfrm>
          <a:prstGeom prst="rect">
            <a:avLst/>
          </a:prstGeom>
        </p:spPr>
      </p:pic>
    </p:spTree>
    <p:extLst>
      <p:ext uri="{BB962C8B-B14F-4D97-AF65-F5344CB8AC3E}">
        <p14:creationId xmlns:p14="http://schemas.microsoft.com/office/powerpoint/2010/main" val="402047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93CBC-B2A4-3EF0-738F-44C6EC75508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763978-A5A3-CC96-E7AD-BA73CFA64774}"/>
              </a:ext>
            </a:extLst>
          </p:cNvPr>
          <p:cNvSpPr>
            <a:spLocks noGrp="1"/>
          </p:cNvSpPr>
          <p:nvPr>
            <p:ph type="sldNum" idx="12"/>
          </p:nvPr>
        </p:nvSpPr>
        <p:spPr/>
        <p:txBody>
          <a:bodyPr/>
          <a:lstStyle/>
          <a:p>
            <a:fld id="{00000000-1234-1234-1234-123412341234}" type="slidenum">
              <a:rPr lang="en" smtClean="0"/>
              <a:pPr/>
              <a:t>13</a:t>
            </a:fld>
            <a:endParaRPr lang="en"/>
          </a:p>
        </p:txBody>
      </p:sp>
      <p:sp>
        <p:nvSpPr>
          <p:cNvPr id="4" name="Google Shape;1353;p125">
            <a:extLst>
              <a:ext uri="{FF2B5EF4-FFF2-40B4-BE49-F238E27FC236}">
                <a16:creationId xmlns:a16="http://schemas.microsoft.com/office/drawing/2014/main" id="{2717401E-BED5-62DB-9BAB-D242D2C9A415}"/>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Results Comparison</a:t>
            </a:r>
            <a:endParaRPr lang="en-US" sz="3200" dirty="0">
              <a:latin typeface="Inter Medium" panose="020B0604020202020204" charset="0"/>
              <a:ea typeface="Inter Medium" panose="020B0604020202020204" charset="0"/>
            </a:endParaRPr>
          </a:p>
        </p:txBody>
      </p:sp>
      <p:pic>
        <p:nvPicPr>
          <p:cNvPr id="7" name="Picture 6">
            <a:extLst>
              <a:ext uri="{FF2B5EF4-FFF2-40B4-BE49-F238E27FC236}">
                <a16:creationId xmlns:a16="http://schemas.microsoft.com/office/drawing/2014/main" id="{0E158C9F-B1BC-B936-2E61-6C89C9708E05}"/>
              </a:ext>
            </a:extLst>
          </p:cNvPr>
          <p:cNvPicPr>
            <a:picLocks noChangeAspect="1"/>
          </p:cNvPicPr>
          <p:nvPr/>
        </p:nvPicPr>
        <p:blipFill>
          <a:blip r:embed="rId3"/>
          <a:stretch>
            <a:fillRect/>
          </a:stretch>
        </p:blipFill>
        <p:spPr>
          <a:xfrm>
            <a:off x="1704975" y="2022524"/>
            <a:ext cx="8324851" cy="2167864"/>
          </a:xfrm>
          <a:prstGeom prst="rect">
            <a:avLst/>
          </a:prstGeom>
        </p:spPr>
      </p:pic>
    </p:spTree>
    <p:extLst>
      <p:ext uri="{BB962C8B-B14F-4D97-AF65-F5344CB8AC3E}">
        <p14:creationId xmlns:p14="http://schemas.microsoft.com/office/powerpoint/2010/main" val="395861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6DAAE-A1B5-3553-E26C-E81D68E9AFF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E65EEB-D64D-F821-4041-F487C2C523B9}"/>
              </a:ext>
            </a:extLst>
          </p:cNvPr>
          <p:cNvSpPr>
            <a:spLocks noGrp="1"/>
          </p:cNvSpPr>
          <p:nvPr>
            <p:ph type="sldNum" idx="12"/>
          </p:nvPr>
        </p:nvSpPr>
        <p:spPr/>
        <p:txBody>
          <a:bodyPr/>
          <a:lstStyle/>
          <a:p>
            <a:fld id="{00000000-1234-1234-1234-123412341234}" type="slidenum">
              <a:rPr lang="en" smtClean="0"/>
              <a:pPr/>
              <a:t>14</a:t>
            </a:fld>
            <a:endParaRPr lang="en"/>
          </a:p>
        </p:txBody>
      </p:sp>
      <p:sp>
        <p:nvSpPr>
          <p:cNvPr id="4" name="Google Shape;1353;p125">
            <a:extLst>
              <a:ext uri="{FF2B5EF4-FFF2-40B4-BE49-F238E27FC236}">
                <a16:creationId xmlns:a16="http://schemas.microsoft.com/office/drawing/2014/main" id="{CFBB24E1-E477-392D-64BE-D935DD2EA431}"/>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Regression Slope Analysis</a:t>
            </a:r>
            <a:endParaRPr lang="en-US" sz="3200" dirty="0">
              <a:latin typeface="Inter Medium" panose="020B0604020202020204" charset="0"/>
              <a:ea typeface="Inter Medium" panose="020B0604020202020204" charset="0"/>
            </a:endParaRPr>
          </a:p>
        </p:txBody>
      </p:sp>
      <p:pic>
        <p:nvPicPr>
          <p:cNvPr id="6" name="Picture 5">
            <a:extLst>
              <a:ext uri="{FF2B5EF4-FFF2-40B4-BE49-F238E27FC236}">
                <a16:creationId xmlns:a16="http://schemas.microsoft.com/office/drawing/2014/main" id="{58C46D65-16B9-DDD5-BD66-45B21EAD6D34}"/>
              </a:ext>
            </a:extLst>
          </p:cNvPr>
          <p:cNvPicPr>
            <a:picLocks noChangeAspect="1"/>
          </p:cNvPicPr>
          <p:nvPr/>
        </p:nvPicPr>
        <p:blipFill>
          <a:blip r:embed="rId2"/>
          <a:stretch>
            <a:fillRect/>
          </a:stretch>
        </p:blipFill>
        <p:spPr>
          <a:xfrm>
            <a:off x="0" y="1147138"/>
            <a:ext cx="12192000" cy="5595285"/>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39B4DD4-D8F0-3A88-3C1A-26DD43A64EE2}"/>
                  </a:ext>
                </a:extLst>
              </p14:cNvPr>
              <p14:cNvContentPartPr/>
              <p14:nvPr/>
            </p14:nvContentPartPr>
            <p14:xfrm>
              <a:off x="2995455" y="6440805"/>
              <a:ext cx="1057440" cy="181440"/>
            </p14:xfrm>
          </p:contentPart>
        </mc:Choice>
        <mc:Fallback xmlns="">
          <p:pic>
            <p:nvPicPr>
              <p:cNvPr id="9" name="Ink 8">
                <a:extLst>
                  <a:ext uri="{FF2B5EF4-FFF2-40B4-BE49-F238E27FC236}">
                    <a16:creationId xmlns:a16="http://schemas.microsoft.com/office/drawing/2014/main" id="{539B4DD4-D8F0-3A88-3C1A-26DD43A64EE2}"/>
                  </a:ext>
                </a:extLst>
              </p:cNvPr>
              <p:cNvPicPr/>
              <p:nvPr/>
            </p:nvPicPr>
            <p:blipFill>
              <a:blip r:embed="rId4"/>
              <a:stretch>
                <a:fillRect/>
              </a:stretch>
            </p:blipFill>
            <p:spPr>
              <a:xfrm>
                <a:off x="2932448" y="6377805"/>
                <a:ext cx="1183094"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0E7EAD8-FAEA-BB24-9D8F-276210B246CA}"/>
                  </a:ext>
                </a:extLst>
              </p14:cNvPr>
              <p14:cNvContentPartPr/>
              <p14:nvPr/>
            </p14:nvContentPartPr>
            <p14:xfrm>
              <a:off x="4192095" y="6476805"/>
              <a:ext cx="27840" cy="37440"/>
            </p14:xfrm>
          </p:contentPart>
        </mc:Choice>
        <mc:Fallback xmlns="">
          <p:pic>
            <p:nvPicPr>
              <p:cNvPr id="11" name="Ink 10">
                <a:extLst>
                  <a:ext uri="{FF2B5EF4-FFF2-40B4-BE49-F238E27FC236}">
                    <a16:creationId xmlns:a16="http://schemas.microsoft.com/office/drawing/2014/main" id="{20E7EAD8-FAEA-BB24-9D8F-276210B246CA}"/>
                  </a:ext>
                </a:extLst>
              </p:cNvPr>
              <p:cNvPicPr/>
              <p:nvPr/>
            </p:nvPicPr>
            <p:blipFill>
              <a:blip r:embed="rId6"/>
              <a:stretch>
                <a:fillRect/>
              </a:stretch>
            </p:blipFill>
            <p:spPr>
              <a:xfrm>
                <a:off x="4127990" y="6413805"/>
                <a:ext cx="155684" cy="163080"/>
              </a:xfrm>
              <a:prstGeom prst="rect">
                <a:avLst/>
              </a:prstGeom>
            </p:spPr>
          </p:pic>
        </mc:Fallback>
      </mc:AlternateContent>
    </p:spTree>
    <p:extLst>
      <p:ext uri="{BB962C8B-B14F-4D97-AF65-F5344CB8AC3E}">
        <p14:creationId xmlns:p14="http://schemas.microsoft.com/office/powerpoint/2010/main" val="3885368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4620B-C5D9-9072-4A5F-68880EBE6B6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F0C066-0EB2-13F7-99A7-BFDDA8D1116C}"/>
              </a:ext>
            </a:extLst>
          </p:cNvPr>
          <p:cNvSpPr>
            <a:spLocks noGrp="1"/>
          </p:cNvSpPr>
          <p:nvPr>
            <p:ph type="sldNum" idx="12"/>
          </p:nvPr>
        </p:nvSpPr>
        <p:spPr/>
        <p:txBody>
          <a:bodyPr/>
          <a:lstStyle/>
          <a:p>
            <a:fld id="{00000000-1234-1234-1234-123412341234}" type="slidenum">
              <a:rPr lang="en" smtClean="0"/>
              <a:pPr/>
              <a:t>15</a:t>
            </a:fld>
            <a:endParaRPr lang="en"/>
          </a:p>
        </p:txBody>
      </p:sp>
      <p:sp>
        <p:nvSpPr>
          <p:cNvPr id="4" name="Google Shape;1353;p125">
            <a:extLst>
              <a:ext uri="{FF2B5EF4-FFF2-40B4-BE49-F238E27FC236}">
                <a16:creationId xmlns:a16="http://schemas.microsoft.com/office/drawing/2014/main" id="{14CB0D72-684C-DF0C-E67C-1B57FEBA867F}"/>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Mean Absolute SHAP values</a:t>
            </a:r>
            <a:endParaRPr lang="en-US" sz="3200" dirty="0">
              <a:latin typeface="Inter Medium" panose="020B0604020202020204" charset="0"/>
              <a:ea typeface="Inter Medium" panose="020B0604020202020204" charset="0"/>
            </a:endParaRPr>
          </a:p>
        </p:txBody>
      </p:sp>
      <p:pic>
        <p:nvPicPr>
          <p:cNvPr id="6" name="Picture 5">
            <a:extLst>
              <a:ext uri="{FF2B5EF4-FFF2-40B4-BE49-F238E27FC236}">
                <a16:creationId xmlns:a16="http://schemas.microsoft.com/office/drawing/2014/main" id="{8D23D456-A1B1-1729-6E2A-8EA67E132103}"/>
              </a:ext>
            </a:extLst>
          </p:cNvPr>
          <p:cNvPicPr>
            <a:picLocks noChangeAspect="1"/>
          </p:cNvPicPr>
          <p:nvPr/>
        </p:nvPicPr>
        <p:blipFill>
          <a:blip r:embed="rId2"/>
          <a:stretch>
            <a:fillRect/>
          </a:stretch>
        </p:blipFill>
        <p:spPr>
          <a:xfrm>
            <a:off x="755001" y="878653"/>
            <a:ext cx="9200615" cy="5979347"/>
          </a:xfrm>
          <a:prstGeom prst="rect">
            <a:avLst/>
          </a:prstGeom>
        </p:spPr>
      </p:pic>
    </p:spTree>
    <p:extLst>
      <p:ext uri="{BB962C8B-B14F-4D97-AF65-F5344CB8AC3E}">
        <p14:creationId xmlns:p14="http://schemas.microsoft.com/office/powerpoint/2010/main" val="1575327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8A45-5BDA-B899-1E8E-234D35AA155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4CB4A2-8407-98DD-99B0-8487BEBE0E35}"/>
              </a:ext>
            </a:extLst>
          </p:cNvPr>
          <p:cNvSpPr>
            <a:spLocks noGrp="1"/>
          </p:cNvSpPr>
          <p:nvPr>
            <p:ph type="sldNum" idx="12"/>
          </p:nvPr>
        </p:nvSpPr>
        <p:spPr/>
        <p:txBody>
          <a:bodyPr/>
          <a:lstStyle/>
          <a:p>
            <a:fld id="{00000000-1234-1234-1234-123412341234}" type="slidenum">
              <a:rPr lang="en" smtClean="0"/>
              <a:pPr/>
              <a:t>16</a:t>
            </a:fld>
            <a:endParaRPr lang="en"/>
          </a:p>
        </p:txBody>
      </p:sp>
      <p:sp>
        <p:nvSpPr>
          <p:cNvPr id="4" name="Google Shape;1353;p125">
            <a:extLst>
              <a:ext uri="{FF2B5EF4-FFF2-40B4-BE49-F238E27FC236}">
                <a16:creationId xmlns:a16="http://schemas.microsoft.com/office/drawing/2014/main" id="{7DCF8E02-AF6A-540D-8149-A2BA152E6971}"/>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SHAP feature impact </a:t>
            </a:r>
            <a:endParaRPr lang="en-US" sz="3200" dirty="0">
              <a:latin typeface="Inter Medium" panose="020B0604020202020204" charset="0"/>
              <a:ea typeface="Inter Medium" panose="020B0604020202020204" charset="0"/>
            </a:endParaRPr>
          </a:p>
        </p:txBody>
      </p:sp>
      <p:pic>
        <p:nvPicPr>
          <p:cNvPr id="5" name="Picture 4">
            <a:extLst>
              <a:ext uri="{FF2B5EF4-FFF2-40B4-BE49-F238E27FC236}">
                <a16:creationId xmlns:a16="http://schemas.microsoft.com/office/drawing/2014/main" id="{6E2EF3CE-4BBF-1C71-47E9-044EDE29E4B9}"/>
              </a:ext>
            </a:extLst>
          </p:cNvPr>
          <p:cNvPicPr>
            <a:picLocks noChangeAspect="1"/>
          </p:cNvPicPr>
          <p:nvPr/>
        </p:nvPicPr>
        <p:blipFill>
          <a:blip r:embed="rId2"/>
          <a:stretch>
            <a:fillRect/>
          </a:stretch>
        </p:blipFill>
        <p:spPr>
          <a:xfrm>
            <a:off x="871718" y="915656"/>
            <a:ext cx="9558157" cy="5543061"/>
          </a:xfrm>
          <a:prstGeom prst="rect">
            <a:avLst/>
          </a:prstGeom>
        </p:spPr>
      </p:pic>
    </p:spTree>
    <p:extLst>
      <p:ext uri="{BB962C8B-B14F-4D97-AF65-F5344CB8AC3E}">
        <p14:creationId xmlns:p14="http://schemas.microsoft.com/office/powerpoint/2010/main" val="2583044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BE047-FA07-D91A-0284-EF0A171B5D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520111-248A-ADFE-99DD-61B6BECB9D75}"/>
              </a:ext>
            </a:extLst>
          </p:cNvPr>
          <p:cNvSpPr>
            <a:spLocks noGrp="1"/>
          </p:cNvSpPr>
          <p:nvPr>
            <p:ph type="sldNum" idx="12"/>
          </p:nvPr>
        </p:nvSpPr>
        <p:spPr/>
        <p:txBody>
          <a:bodyPr/>
          <a:lstStyle/>
          <a:p>
            <a:fld id="{00000000-1234-1234-1234-123412341234}" type="slidenum">
              <a:rPr lang="en" smtClean="0"/>
              <a:pPr/>
              <a:t>17</a:t>
            </a:fld>
            <a:endParaRPr lang="en"/>
          </a:p>
        </p:txBody>
      </p:sp>
      <p:sp>
        <p:nvSpPr>
          <p:cNvPr id="4" name="Google Shape;1353;p125">
            <a:extLst>
              <a:ext uri="{FF2B5EF4-FFF2-40B4-BE49-F238E27FC236}">
                <a16:creationId xmlns:a16="http://schemas.microsoft.com/office/drawing/2014/main" id="{091C2108-CD98-23FE-6F6A-EE12B30C4C54}"/>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Results Comparison </a:t>
            </a:r>
            <a:endParaRPr lang="en-US" sz="3200" dirty="0">
              <a:latin typeface="Inter Medium" panose="020B0604020202020204" charset="0"/>
              <a:ea typeface="Inter Medium" panose="020B0604020202020204" charset="0"/>
            </a:endParaRPr>
          </a:p>
        </p:txBody>
      </p:sp>
      <p:pic>
        <p:nvPicPr>
          <p:cNvPr id="6" name="Picture 5">
            <a:extLst>
              <a:ext uri="{FF2B5EF4-FFF2-40B4-BE49-F238E27FC236}">
                <a16:creationId xmlns:a16="http://schemas.microsoft.com/office/drawing/2014/main" id="{A7DCF953-BA70-7809-DD25-D0BE396F0CE4}"/>
              </a:ext>
            </a:extLst>
          </p:cNvPr>
          <p:cNvPicPr>
            <a:picLocks noChangeAspect="1"/>
          </p:cNvPicPr>
          <p:nvPr/>
        </p:nvPicPr>
        <p:blipFill>
          <a:blip r:embed="rId2"/>
          <a:stretch>
            <a:fillRect/>
          </a:stretch>
        </p:blipFill>
        <p:spPr>
          <a:xfrm>
            <a:off x="3634015" y="757726"/>
            <a:ext cx="4757512" cy="5978521"/>
          </a:xfrm>
          <a:prstGeom prst="rect">
            <a:avLst/>
          </a:prstGeom>
        </p:spPr>
      </p:pic>
    </p:spTree>
    <p:extLst>
      <p:ext uri="{BB962C8B-B14F-4D97-AF65-F5344CB8AC3E}">
        <p14:creationId xmlns:p14="http://schemas.microsoft.com/office/powerpoint/2010/main" val="993830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FCFC1-5A05-2194-C4F0-68690BF65F7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F3B608-2AEF-59D7-5ECD-DF1BCE6CBE3B}"/>
              </a:ext>
            </a:extLst>
          </p:cNvPr>
          <p:cNvSpPr>
            <a:spLocks noGrp="1"/>
          </p:cNvSpPr>
          <p:nvPr>
            <p:ph type="sldNum" idx="12"/>
          </p:nvPr>
        </p:nvSpPr>
        <p:spPr/>
        <p:txBody>
          <a:bodyPr/>
          <a:lstStyle/>
          <a:p>
            <a:fld id="{00000000-1234-1234-1234-123412341234}" type="slidenum">
              <a:rPr lang="en" smtClean="0"/>
              <a:pPr/>
              <a:t>18</a:t>
            </a:fld>
            <a:endParaRPr lang="en"/>
          </a:p>
        </p:txBody>
      </p:sp>
      <p:sp>
        <p:nvSpPr>
          <p:cNvPr id="4" name="Google Shape;1353;p125">
            <a:extLst>
              <a:ext uri="{FF2B5EF4-FFF2-40B4-BE49-F238E27FC236}">
                <a16:creationId xmlns:a16="http://schemas.microsoft.com/office/drawing/2014/main" id="{1CF7DB9E-234C-EA17-E971-E2271FE87AD3}"/>
              </a:ext>
            </a:extLst>
          </p:cNvPr>
          <p:cNvSpPr txBox="1">
            <a:spLocks/>
          </p:cNvSpPr>
          <p:nvPr/>
        </p:nvSpPr>
        <p:spPr>
          <a:xfrm>
            <a:off x="755000" y="115578"/>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Methodology – Generation</a:t>
            </a:r>
            <a:endParaRPr lang="en-US" sz="3200" dirty="0">
              <a:latin typeface="Inter Medium" panose="020B0604020202020204" charset="0"/>
              <a:ea typeface="Inter Medium" panose="020B0604020202020204" charset="0"/>
            </a:endParaRPr>
          </a:p>
        </p:txBody>
      </p:sp>
      <p:pic>
        <p:nvPicPr>
          <p:cNvPr id="2" name="Picture 1">
            <a:extLst>
              <a:ext uri="{FF2B5EF4-FFF2-40B4-BE49-F238E27FC236}">
                <a16:creationId xmlns:a16="http://schemas.microsoft.com/office/drawing/2014/main" id="{9F98AA53-C4BC-2384-C32B-28984DB3999F}"/>
              </a:ext>
            </a:extLst>
          </p:cNvPr>
          <p:cNvPicPr>
            <a:picLocks noChangeAspect="1"/>
          </p:cNvPicPr>
          <p:nvPr/>
        </p:nvPicPr>
        <p:blipFill>
          <a:blip r:embed="rId3"/>
          <a:stretch>
            <a:fillRect/>
          </a:stretch>
        </p:blipFill>
        <p:spPr>
          <a:xfrm>
            <a:off x="203722" y="2055043"/>
            <a:ext cx="4642202" cy="3508641"/>
          </a:xfrm>
          <a:prstGeom prst="rect">
            <a:avLst/>
          </a:prstGeom>
        </p:spPr>
      </p:pic>
      <p:pic>
        <p:nvPicPr>
          <p:cNvPr id="5" name="Picture 4">
            <a:extLst>
              <a:ext uri="{FF2B5EF4-FFF2-40B4-BE49-F238E27FC236}">
                <a16:creationId xmlns:a16="http://schemas.microsoft.com/office/drawing/2014/main" id="{9D160544-977F-BA35-D43B-55B8722C669B}"/>
              </a:ext>
            </a:extLst>
          </p:cNvPr>
          <p:cNvPicPr>
            <a:picLocks noChangeAspect="1"/>
          </p:cNvPicPr>
          <p:nvPr/>
        </p:nvPicPr>
        <p:blipFill>
          <a:blip r:embed="rId4"/>
          <a:stretch>
            <a:fillRect/>
          </a:stretch>
        </p:blipFill>
        <p:spPr>
          <a:xfrm>
            <a:off x="4845924" y="1587748"/>
            <a:ext cx="7050702" cy="4058151"/>
          </a:xfrm>
          <a:prstGeom prst="rect">
            <a:avLst/>
          </a:prstGeom>
        </p:spPr>
      </p:pic>
      <p:sp>
        <p:nvSpPr>
          <p:cNvPr id="6" name="TextBox 5">
            <a:extLst>
              <a:ext uri="{FF2B5EF4-FFF2-40B4-BE49-F238E27FC236}">
                <a16:creationId xmlns:a16="http://schemas.microsoft.com/office/drawing/2014/main" id="{EB97F03B-B876-E59B-AFF2-FFEC89D25C02}"/>
              </a:ext>
            </a:extLst>
          </p:cNvPr>
          <p:cNvSpPr txBox="1"/>
          <p:nvPr/>
        </p:nvSpPr>
        <p:spPr>
          <a:xfrm>
            <a:off x="686995" y="892242"/>
            <a:ext cx="2535434" cy="496996"/>
          </a:xfrm>
          <a:prstGeom prst="rect">
            <a:avLst/>
          </a:prstGeom>
          <a:noFill/>
        </p:spPr>
        <p:txBody>
          <a:bodyPr wrap="square">
            <a:spAutoFit/>
          </a:bodyPr>
          <a:lstStyle/>
          <a:p>
            <a:pPr algn="ctr">
              <a:lnSpc>
                <a:spcPct val="150000"/>
              </a:lnSpc>
            </a:pPr>
            <a:r>
              <a:rPr lang="en-US" sz="2000" b="1" dirty="0">
                <a:solidFill>
                  <a:schemeClr val="accent1">
                    <a:lumMod val="75000"/>
                  </a:schemeClr>
                </a:solidFill>
                <a:latin typeface="Helvetica" panose="020B0604020202020204" pitchFamily="34" charset="0"/>
                <a:cs typeface="Helvetica" panose="020B0604020202020204" pitchFamily="34" charset="0"/>
              </a:rPr>
              <a:t>Train CVAE</a:t>
            </a:r>
          </a:p>
        </p:txBody>
      </p:sp>
      <p:sp>
        <p:nvSpPr>
          <p:cNvPr id="7" name="TextBox 6">
            <a:extLst>
              <a:ext uri="{FF2B5EF4-FFF2-40B4-BE49-F238E27FC236}">
                <a16:creationId xmlns:a16="http://schemas.microsoft.com/office/drawing/2014/main" id="{E6870C83-ADAE-7445-8C5E-AA1CE3A5EF2B}"/>
              </a:ext>
            </a:extLst>
          </p:cNvPr>
          <p:cNvSpPr txBox="1"/>
          <p:nvPr/>
        </p:nvSpPr>
        <p:spPr>
          <a:xfrm>
            <a:off x="6005352" y="892242"/>
            <a:ext cx="3996556" cy="496996"/>
          </a:xfrm>
          <a:prstGeom prst="rect">
            <a:avLst/>
          </a:prstGeom>
          <a:noFill/>
        </p:spPr>
        <p:txBody>
          <a:bodyPr wrap="square">
            <a:spAutoFit/>
          </a:bodyPr>
          <a:lstStyle/>
          <a:p>
            <a:pPr algn="ctr">
              <a:lnSpc>
                <a:spcPct val="150000"/>
              </a:lnSpc>
            </a:pPr>
            <a:r>
              <a:rPr lang="en-US" sz="2000" b="1" dirty="0">
                <a:solidFill>
                  <a:schemeClr val="accent1">
                    <a:lumMod val="75000"/>
                  </a:schemeClr>
                </a:solidFill>
                <a:latin typeface="Helvetica" panose="020B0604020202020204" pitchFamily="34" charset="0"/>
                <a:cs typeface="Helvetica" panose="020B0604020202020204" pitchFamily="34" charset="0"/>
              </a:rPr>
              <a:t>Mix Design Optimization</a:t>
            </a:r>
          </a:p>
        </p:txBody>
      </p:sp>
      <p:sp>
        <p:nvSpPr>
          <p:cNvPr id="32" name="Arrow: Up 31">
            <a:extLst>
              <a:ext uri="{FF2B5EF4-FFF2-40B4-BE49-F238E27FC236}">
                <a16:creationId xmlns:a16="http://schemas.microsoft.com/office/drawing/2014/main" id="{35C4D0F5-E045-FB76-0858-460D147EC633}"/>
              </a:ext>
            </a:extLst>
          </p:cNvPr>
          <p:cNvSpPr/>
          <p:nvPr/>
        </p:nvSpPr>
        <p:spPr>
          <a:xfrm rot="5400000">
            <a:off x="4664400" y="3391784"/>
            <a:ext cx="294680" cy="425493"/>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5353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C314F-3A79-B425-2FE7-6B24690613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4C2C67-FBBD-13C9-551F-6B9BA8C578F8}"/>
              </a:ext>
            </a:extLst>
          </p:cNvPr>
          <p:cNvSpPr>
            <a:spLocks noGrp="1"/>
          </p:cNvSpPr>
          <p:nvPr>
            <p:ph type="sldNum" idx="12"/>
          </p:nvPr>
        </p:nvSpPr>
        <p:spPr/>
        <p:txBody>
          <a:bodyPr/>
          <a:lstStyle/>
          <a:p>
            <a:fld id="{00000000-1234-1234-1234-123412341234}" type="slidenum">
              <a:rPr lang="en" smtClean="0"/>
              <a:pPr/>
              <a:t>19</a:t>
            </a:fld>
            <a:endParaRPr lang="en"/>
          </a:p>
        </p:txBody>
      </p:sp>
      <p:sp>
        <p:nvSpPr>
          <p:cNvPr id="4" name="Google Shape;1353;p125">
            <a:extLst>
              <a:ext uri="{FF2B5EF4-FFF2-40B4-BE49-F238E27FC236}">
                <a16:creationId xmlns:a16="http://schemas.microsoft.com/office/drawing/2014/main" id="{B80FBF1A-F9AF-8F54-4F60-31BF21CA1C0E}"/>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CVAE Architectures Comparison on Losses</a:t>
            </a:r>
            <a:endParaRPr lang="en-US" sz="3200" dirty="0">
              <a:latin typeface="Inter Medium" panose="020B0604020202020204" charset="0"/>
              <a:ea typeface="Inter Medium" panose="020B0604020202020204" charset="0"/>
            </a:endParaRPr>
          </a:p>
        </p:txBody>
      </p:sp>
      <p:pic>
        <p:nvPicPr>
          <p:cNvPr id="9" name="Picture 8">
            <a:extLst>
              <a:ext uri="{FF2B5EF4-FFF2-40B4-BE49-F238E27FC236}">
                <a16:creationId xmlns:a16="http://schemas.microsoft.com/office/drawing/2014/main" id="{D26A14E2-434C-0E98-A29E-689ABF110092}"/>
              </a:ext>
            </a:extLst>
          </p:cNvPr>
          <p:cNvPicPr>
            <a:picLocks noChangeAspect="1"/>
          </p:cNvPicPr>
          <p:nvPr/>
        </p:nvPicPr>
        <p:blipFill>
          <a:blip r:embed="rId3"/>
          <a:stretch>
            <a:fillRect/>
          </a:stretch>
        </p:blipFill>
        <p:spPr>
          <a:xfrm>
            <a:off x="1038186" y="734062"/>
            <a:ext cx="10258425" cy="5769068"/>
          </a:xfrm>
          <a:prstGeom prst="rect">
            <a:avLst/>
          </a:prstGeom>
        </p:spPr>
      </p:pic>
    </p:spTree>
    <p:extLst>
      <p:ext uri="{BB962C8B-B14F-4D97-AF65-F5344CB8AC3E}">
        <p14:creationId xmlns:p14="http://schemas.microsoft.com/office/powerpoint/2010/main" val="156316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4669B7B2-452D-322D-D9BF-17A8D7AF667A}"/>
              </a:ext>
            </a:extLst>
          </p:cNvPr>
          <p:cNvGrpSpPr/>
          <p:nvPr/>
        </p:nvGrpSpPr>
        <p:grpSpPr>
          <a:xfrm>
            <a:off x="949123" y="866361"/>
            <a:ext cx="9907229" cy="5801429"/>
            <a:chOff x="0" y="94287"/>
            <a:chExt cx="11987277" cy="6741311"/>
          </a:xfrm>
        </p:grpSpPr>
        <p:grpSp>
          <p:nvGrpSpPr>
            <p:cNvPr id="81" name="Group 80">
              <a:extLst>
                <a:ext uri="{FF2B5EF4-FFF2-40B4-BE49-F238E27FC236}">
                  <a16:creationId xmlns:a16="http://schemas.microsoft.com/office/drawing/2014/main" id="{B4535C59-1AC0-CEFB-237B-0C0F407B69AF}"/>
                </a:ext>
              </a:extLst>
            </p:cNvPr>
            <p:cNvGrpSpPr/>
            <p:nvPr/>
          </p:nvGrpSpPr>
          <p:grpSpPr>
            <a:xfrm>
              <a:off x="4861366" y="636608"/>
              <a:ext cx="4618300" cy="6097622"/>
              <a:chOff x="925975" y="162046"/>
              <a:chExt cx="4653022" cy="6175094"/>
            </a:xfrm>
          </p:grpSpPr>
          <p:sp>
            <p:nvSpPr>
              <p:cNvPr id="30" name="Flowchart: Process 29">
                <a:extLst>
                  <a:ext uri="{FF2B5EF4-FFF2-40B4-BE49-F238E27FC236}">
                    <a16:creationId xmlns:a16="http://schemas.microsoft.com/office/drawing/2014/main" id="{0B85F24D-59B3-087F-C05D-481D016C2D98}"/>
                  </a:ext>
                </a:extLst>
              </p:cNvPr>
              <p:cNvSpPr/>
              <p:nvPr/>
            </p:nvSpPr>
            <p:spPr>
              <a:xfrm>
                <a:off x="925975" y="162046"/>
                <a:ext cx="4653022" cy="6175094"/>
              </a:xfrm>
              <a:prstGeom prst="flowChartProcess">
                <a:avLst/>
              </a:prstGeom>
              <a:noFill/>
              <a:ln w="28575">
                <a:solidFill>
                  <a:srgbClr val="92D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8240204B-AA14-AA2E-EC60-8254AF496F89}"/>
                  </a:ext>
                </a:extLst>
              </p:cNvPr>
              <p:cNvSpPr/>
              <p:nvPr/>
            </p:nvSpPr>
            <p:spPr>
              <a:xfrm>
                <a:off x="1228387" y="5123255"/>
                <a:ext cx="4080076" cy="943333"/>
              </a:xfrm>
              <a:prstGeom prst="rect">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t>
                </a:r>
              </a:p>
            </p:txBody>
          </p:sp>
          <p:grpSp>
            <p:nvGrpSpPr>
              <p:cNvPr id="74" name="Group 73">
                <a:extLst>
                  <a:ext uri="{FF2B5EF4-FFF2-40B4-BE49-F238E27FC236}">
                    <a16:creationId xmlns:a16="http://schemas.microsoft.com/office/drawing/2014/main" id="{5757C1A2-DD9D-EC68-D29F-935D5DCD8BD1}"/>
                  </a:ext>
                </a:extLst>
              </p:cNvPr>
              <p:cNvGrpSpPr/>
              <p:nvPr/>
            </p:nvGrpSpPr>
            <p:grpSpPr>
              <a:xfrm>
                <a:off x="1238371" y="764585"/>
                <a:ext cx="4189420" cy="3603280"/>
                <a:chOff x="1281896" y="1064871"/>
                <a:chExt cx="4189420" cy="3603280"/>
              </a:xfrm>
            </p:grpSpPr>
            <p:sp>
              <p:nvSpPr>
                <p:cNvPr id="31" name="Rectangle 30">
                  <a:extLst>
                    <a:ext uri="{FF2B5EF4-FFF2-40B4-BE49-F238E27FC236}">
                      <a16:creationId xmlns:a16="http://schemas.microsoft.com/office/drawing/2014/main" id="{60E0A307-10EF-0E43-BBB5-083C9BD68F2B}"/>
                    </a:ext>
                  </a:extLst>
                </p:cNvPr>
                <p:cNvSpPr/>
                <p:nvPr/>
              </p:nvSpPr>
              <p:spPr>
                <a:xfrm>
                  <a:off x="1290577" y="1064871"/>
                  <a:ext cx="4080076" cy="943333"/>
                </a:xfrm>
                <a:prstGeom prst="rect">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2E4C0332-4928-E4E0-6BDA-F22794492D34}"/>
                    </a:ext>
                  </a:extLst>
                </p:cNvPr>
                <p:cNvSpPr/>
                <p:nvPr/>
              </p:nvSpPr>
              <p:spPr>
                <a:xfrm>
                  <a:off x="1281896" y="2306255"/>
                  <a:ext cx="4080076" cy="943333"/>
                </a:xfrm>
                <a:prstGeom prst="rect">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32">
                  <a:extLst>
                    <a:ext uri="{FF2B5EF4-FFF2-40B4-BE49-F238E27FC236}">
                      <a16:creationId xmlns:a16="http://schemas.microsoft.com/office/drawing/2014/main" id="{9850E92F-F9B7-D9F2-599B-D218302156F3}"/>
                    </a:ext>
                  </a:extLst>
                </p:cNvPr>
                <p:cNvSpPr/>
                <p:nvPr/>
              </p:nvSpPr>
              <p:spPr>
                <a:xfrm>
                  <a:off x="1290577" y="3669177"/>
                  <a:ext cx="4080076" cy="943333"/>
                </a:xfrm>
                <a:prstGeom prst="rect">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59B9AC4A-344C-73E0-280B-7C4BB712A30E}"/>
                    </a:ext>
                  </a:extLst>
                </p:cNvPr>
                <p:cNvPicPr>
                  <a:picLocks noChangeAspect="1"/>
                </p:cNvPicPr>
                <p:nvPr/>
              </p:nvPicPr>
              <p:blipFill rotWithShape="1">
                <a:blip r:embed="rId3">
                  <a:extLst>
                    <a:ext uri="{28A0092B-C50C-407E-A947-70E740481C1C}">
                      <a14:useLocalDpi xmlns:a14="http://schemas.microsoft.com/office/drawing/2010/main" val="0"/>
                    </a:ext>
                  </a:extLst>
                </a:blip>
                <a:srcRect l="41912" t="32250" r="44053" b="46698"/>
                <a:stretch/>
              </p:blipFill>
              <p:spPr>
                <a:xfrm>
                  <a:off x="1607936" y="1169618"/>
                  <a:ext cx="578733" cy="578733"/>
                </a:xfrm>
                <a:prstGeom prst="ellipse">
                  <a:avLst/>
                </a:prstGeom>
              </p:spPr>
            </p:pic>
            <p:pic>
              <p:nvPicPr>
                <p:cNvPr id="39" name="Picture 38">
                  <a:extLst>
                    <a:ext uri="{FF2B5EF4-FFF2-40B4-BE49-F238E27FC236}">
                      <a16:creationId xmlns:a16="http://schemas.microsoft.com/office/drawing/2014/main" id="{0AFF15FB-0361-33EA-5197-015369CCAE0B}"/>
                    </a:ext>
                  </a:extLst>
                </p:cNvPr>
                <p:cNvPicPr>
                  <a:picLocks noChangeAspect="1"/>
                </p:cNvPicPr>
                <p:nvPr/>
              </p:nvPicPr>
              <p:blipFill rotWithShape="1">
                <a:blip r:embed="rId4">
                  <a:extLst>
                    <a:ext uri="{28A0092B-C50C-407E-A947-70E740481C1C}">
                      <a14:useLocalDpi xmlns:a14="http://schemas.microsoft.com/office/drawing/2010/main" val="0"/>
                    </a:ext>
                  </a:extLst>
                </a:blip>
                <a:srcRect l="36595" t="28691" r="31712" b="28523"/>
                <a:stretch/>
              </p:blipFill>
              <p:spPr>
                <a:xfrm>
                  <a:off x="2571811" y="1169184"/>
                  <a:ext cx="579600" cy="579600"/>
                </a:xfrm>
                <a:prstGeom prst="ellipse">
                  <a:avLst/>
                </a:prstGeom>
              </p:spPr>
            </p:pic>
            <p:sp>
              <p:nvSpPr>
                <p:cNvPr id="40" name="TextBox 39">
                  <a:extLst>
                    <a:ext uri="{FF2B5EF4-FFF2-40B4-BE49-F238E27FC236}">
                      <a16:creationId xmlns:a16="http://schemas.microsoft.com/office/drawing/2014/main" id="{D200D981-8869-266D-06A0-AA09657A8945}"/>
                    </a:ext>
                  </a:extLst>
                </p:cNvPr>
                <p:cNvSpPr txBox="1"/>
                <p:nvPr/>
              </p:nvSpPr>
              <p:spPr>
                <a:xfrm>
                  <a:off x="1374419" y="1677752"/>
                  <a:ext cx="1004820"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Cement</a:t>
                  </a:r>
                </a:p>
              </p:txBody>
            </p:sp>
            <p:sp>
              <p:nvSpPr>
                <p:cNvPr id="41" name="TextBox 40">
                  <a:extLst>
                    <a:ext uri="{FF2B5EF4-FFF2-40B4-BE49-F238E27FC236}">
                      <a16:creationId xmlns:a16="http://schemas.microsoft.com/office/drawing/2014/main" id="{ABCFBA7F-2510-7783-569E-A24B8348888E}"/>
                    </a:ext>
                  </a:extLst>
                </p:cNvPr>
                <p:cNvSpPr txBox="1"/>
                <p:nvPr/>
              </p:nvSpPr>
              <p:spPr>
                <a:xfrm>
                  <a:off x="2210765" y="1673065"/>
                  <a:ext cx="1430821"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Silica Fume</a:t>
                  </a:r>
                </a:p>
              </p:txBody>
            </p:sp>
            <p:pic>
              <p:nvPicPr>
                <p:cNvPr id="43" name="Picture 42">
                  <a:extLst>
                    <a:ext uri="{FF2B5EF4-FFF2-40B4-BE49-F238E27FC236}">
                      <a16:creationId xmlns:a16="http://schemas.microsoft.com/office/drawing/2014/main" id="{FEF61998-0E1F-BD0F-F5F0-E49A9D00D4B7}"/>
                    </a:ext>
                  </a:extLst>
                </p:cNvPr>
                <p:cNvPicPr>
                  <a:picLocks noChangeAspect="1"/>
                </p:cNvPicPr>
                <p:nvPr/>
              </p:nvPicPr>
              <p:blipFill rotWithShape="1">
                <a:blip r:embed="rId5">
                  <a:extLst>
                    <a:ext uri="{28A0092B-C50C-407E-A947-70E740481C1C}">
                      <a14:useLocalDpi xmlns:a14="http://schemas.microsoft.com/office/drawing/2010/main" val="0"/>
                    </a:ext>
                  </a:extLst>
                </a:blip>
                <a:srcRect l="7338" t="74978" r="79562" b="-503"/>
                <a:stretch/>
              </p:blipFill>
              <p:spPr>
                <a:xfrm>
                  <a:off x="3567725" y="1185969"/>
                  <a:ext cx="579600" cy="579600"/>
                </a:xfrm>
                <a:prstGeom prst="ellipse">
                  <a:avLst/>
                </a:prstGeom>
              </p:spPr>
            </p:pic>
            <p:sp>
              <p:nvSpPr>
                <p:cNvPr id="44" name="TextBox 43">
                  <a:extLst>
                    <a:ext uri="{FF2B5EF4-FFF2-40B4-BE49-F238E27FC236}">
                      <a16:creationId xmlns:a16="http://schemas.microsoft.com/office/drawing/2014/main" id="{22761E72-140C-0984-C067-F4E24BC2C205}"/>
                    </a:ext>
                  </a:extLst>
                </p:cNvPr>
                <p:cNvSpPr txBox="1"/>
                <p:nvPr/>
              </p:nvSpPr>
              <p:spPr>
                <a:xfrm>
                  <a:off x="3471114" y="1658100"/>
                  <a:ext cx="1010525"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Fly Ash</a:t>
                  </a:r>
                </a:p>
              </p:txBody>
            </p:sp>
            <p:pic>
              <p:nvPicPr>
                <p:cNvPr id="46" name="Picture 45">
                  <a:extLst>
                    <a:ext uri="{FF2B5EF4-FFF2-40B4-BE49-F238E27FC236}">
                      <a16:creationId xmlns:a16="http://schemas.microsoft.com/office/drawing/2014/main" id="{0F43717E-C774-4CF0-805B-650E094A7EB4}"/>
                    </a:ext>
                  </a:extLst>
                </p:cNvPr>
                <p:cNvPicPr>
                  <a:picLocks noChangeAspect="1"/>
                </p:cNvPicPr>
                <p:nvPr/>
              </p:nvPicPr>
              <p:blipFill rotWithShape="1">
                <a:blip r:embed="rId6">
                  <a:extLst>
                    <a:ext uri="{28A0092B-C50C-407E-A947-70E740481C1C}">
                      <a14:useLocalDpi xmlns:a14="http://schemas.microsoft.com/office/drawing/2010/main" val="0"/>
                    </a:ext>
                  </a:extLst>
                </a:blip>
                <a:srcRect l="32919" t="17353" r="44705" b="54794"/>
                <a:stretch/>
              </p:blipFill>
              <p:spPr>
                <a:xfrm>
                  <a:off x="4512410" y="1169185"/>
                  <a:ext cx="583958" cy="586964"/>
                </a:xfrm>
                <a:prstGeom prst="ellipse">
                  <a:avLst/>
                </a:prstGeom>
              </p:spPr>
            </p:pic>
            <p:sp>
              <p:nvSpPr>
                <p:cNvPr id="47" name="TextBox 46">
                  <a:extLst>
                    <a:ext uri="{FF2B5EF4-FFF2-40B4-BE49-F238E27FC236}">
                      <a16:creationId xmlns:a16="http://schemas.microsoft.com/office/drawing/2014/main" id="{A0481B18-DD96-1022-2ABD-8EAE496935F9}"/>
                    </a:ext>
                  </a:extLst>
                </p:cNvPr>
                <p:cNvSpPr txBox="1"/>
                <p:nvPr/>
              </p:nvSpPr>
              <p:spPr>
                <a:xfrm>
                  <a:off x="4530010" y="1678887"/>
                  <a:ext cx="668707"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BFS</a:t>
                  </a:r>
                </a:p>
              </p:txBody>
            </p:sp>
            <p:pic>
              <p:nvPicPr>
                <p:cNvPr id="49" name="Picture 48">
                  <a:extLst>
                    <a:ext uri="{FF2B5EF4-FFF2-40B4-BE49-F238E27FC236}">
                      <a16:creationId xmlns:a16="http://schemas.microsoft.com/office/drawing/2014/main" id="{F1C9F760-9CA4-6AD9-F3CC-F6D69D40A02E}"/>
                    </a:ext>
                  </a:extLst>
                </p:cNvPr>
                <p:cNvPicPr>
                  <a:picLocks noChangeAspect="1"/>
                </p:cNvPicPr>
                <p:nvPr/>
              </p:nvPicPr>
              <p:blipFill rotWithShape="1">
                <a:blip r:embed="rId7">
                  <a:extLst>
                    <a:ext uri="{28A0092B-C50C-407E-A947-70E740481C1C}">
                      <a14:useLocalDpi xmlns:a14="http://schemas.microsoft.com/office/drawing/2010/main" val="0"/>
                    </a:ext>
                  </a:extLst>
                </a:blip>
                <a:srcRect l="14775" t="41835" r="59402" b="32342"/>
                <a:stretch/>
              </p:blipFill>
              <p:spPr>
                <a:xfrm>
                  <a:off x="1595869" y="2401217"/>
                  <a:ext cx="579600" cy="579600"/>
                </a:xfrm>
                <a:prstGeom prst="ellipse">
                  <a:avLst/>
                </a:prstGeom>
              </p:spPr>
            </p:pic>
            <p:sp>
              <p:nvSpPr>
                <p:cNvPr id="50" name="TextBox 49">
                  <a:extLst>
                    <a:ext uri="{FF2B5EF4-FFF2-40B4-BE49-F238E27FC236}">
                      <a16:creationId xmlns:a16="http://schemas.microsoft.com/office/drawing/2014/main" id="{B347D56C-F5B4-C8A2-B67C-987460C65477}"/>
                    </a:ext>
                  </a:extLst>
                </p:cNvPr>
                <p:cNvSpPr txBox="1"/>
                <p:nvPr/>
              </p:nvSpPr>
              <p:spPr>
                <a:xfrm>
                  <a:off x="1404269" y="2891661"/>
                  <a:ext cx="934471"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Quarry</a:t>
                  </a:r>
                </a:p>
              </p:txBody>
            </p:sp>
            <p:pic>
              <p:nvPicPr>
                <p:cNvPr id="52" name="Picture 51">
                  <a:extLst>
                    <a:ext uri="{FF2B5EF4-FFF2-40B4-BE49-F238E27FC236}">
                      <a16:creationId xmlns:a16="http://schemas.microsoft.com/office/drawing/2014/main" id="{40ABA26F-4F8C-5E67-1184-C837C1378396}"/>
                    </a:ext>
                  </a:extLst>
                </p:cNvPr>
                <p:cNvPicPr>
                  <a:picLocks noChangeAspect="1"/>
                </p:cNvPicPr>
                <p:nvPr/>
              </p:nvPicPr>
              <p:blipFill rotWithShape="1">
                <a:blip r:embed="rId8">
                  <a:extLst>
                    <a:ext uri="{28A0092B-C50C-407E-A947-70E740481C1C}">
                      <a14:useLocalDpi xmlns:a14="http://schemas.microsoft.com/office/drawing/2010/main" val="0"/>
                    </a:ext>
                  </a:extLst>
                </a:blip>
                <a:srcRect t="32323" r="69906" b="16588"/>
                <a:stretch/>
              </p:blipFill>
              <p:spPr>
                <a:xfrm>
                  <a:off x="2569449" y="2401217"/>
                  <a:ext cx="579600" cy="579600"/>
                </a:xfrm>
                <a:prstGeom prst="ellipse">
                  <a:avLst/>
                </a:prstGeom>
              </p:spPr>
            </p:pic>
            <p:sp>
              <p:nvSpPr>
                <p:cNvPr id="53" name="TextBox 52">
                  <a:extLst>
                    <a:ext uri="{FF2B5EF4-FFF2-40B4-BE49-F238E27FC236}">
                      <a16:creationId xmlns:a16="http://schemas.microsoft.com/office/drawing/2014/main" id="{2177CF97-0525-C92A-46A0-A735E1455BB0}"/>
                    </a:ext>
                  </a:extLst>
                </p:cNvPr>
                <p:cNvSpPr txBox="1"/>
                <p:nvPr/>
              </p:nvSpPr>
              <p:spPr>
                <a:xfrm>
                  <a:off x="2175469" y="2891661"/>
                  <a:ext cx="1284261"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Limestone</a:t>
                  </a:r>
                </a:p>
              </p:txBody>
            </p:sp>
            <p:pic>
              <p:nvPicPr>
                <p:cNvPr id="55" name="Picture 54">
                  <a:extLst>
                    <a:ext uri="{FF2B5EF4-FFF2-40B4-BE49-F238E27FC236}">
                      <a16:creationId xmlns:a16="http://schemas.microsoft.com/office/drawing/2014/main" id="{CC7829A4-5A3B-2D24-2574-0882A3DB4021}"/>
                    </a:ext>
                  </a:extLst>
                </p:cNvPr>
                <p:cNvPicPr>
                  <a:picLocks noChangeAspect="1"/>
                </p:cNvPicPr>
                <p:nvPr/>
              </p:nvPicPr>
              <p:blipFill rotWithShape="1">
                <a:blip r:embed="rId9">
                  <a:extLst>
                    <a:ext uri="{28A0092B-C50C-407E-A947-70E740481C1C}">
                      <a14:useLocalDpi xmlns:a14="http://schemas.microsoft.com/office/drawing/2010/main" val="0"/>
                    </a:ext>
                  </a:extLst>
                </a:blip>
                <a:srcRect l="15424" r="15424"/>
                <a:stretch/>
              </p:blipFill>
              <p:spPr>
                <a:xfrm>
                  <a:off x="3543030" y="2423161"/>
                  <a:ext cx="579600" cy="579600"/>
                </a:xfrm>
                <a:prstGeom prst="ellipse">
                  <a:avLst/>
                </a:prstGeom>
              </p:spPr>
            </p:pic>
            <p:sp>
              <p:nvSpPr>
                <p:cNvPr id="56" name="TextBox 55">
                  <a:extLst>
                    <a:ext uri="{FF2B5EF4-FFF2-40B4-BE49-F238E27FC236}">
                      <a16:creationId xmlns:a16="http://schemas.microsoft.com/office/drawing/2014/main" id="{E54BFFF2-02BF-2A33-56BC-39EDA2F262BE}"/>
                    </a:ext>
                  </a:extLst>
                </p:cNvPr>
                <p:cNvSpPr txBox="1"/>
                <p:nvPr/>
              </p:nvSpPr>
              <p:spPr>
                <a:xfrm>
                  <a:off x="3266104" y="2891661"/>
                  <a:ext cx="1423005"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Nano-Silica</a:t>
                  </a:r>
                </a:p>
              </p:txBody>
            </p:sp>
            <p:pic>
              <p:nvPicPr>
                <p:cNvPr id="58" name="Picture 57">
                  <a:extLst>
                    <a:ext uri="{FF2B5EF4-FFF2-40B4-BE49-F238E27FC236}">
                      <a16:creationId xmlns:a16="http://schemas.microsoft.com/office/drawing/2014/main" id="{267E56FF-4F1C-3C53-CDFD-350B6E5E9400}"/>
                    </a:ext>
                  </a:extLst>
                </p:cNvPr>
                <p:cNvPicPr>
                  <a:picLocks noChangeAspect="1"/>
                </p:cNvPicPr>
                <p:nvPr/>
              </p:nvPicPr>
              <p:blipFill rotWithShape="1">
                <a:blip r:embed="rId10">
                  <a:extLst>
                    <a:ext uri="{28A0092B-C50C-407E-A947-70E740481C1C}">
                      <a14:useLocalDpi xmlns:a14="http://schemas.microsoft.com/office/drawing/2010/main" val="0"/>
                    </a:ext>
                  </a:extLst>
                </a:blip>
                <a:srcRect l="16676" r="16676"/>
                <a:stretch/>
              </p:blipFill>
              <p:spPr>
                <a:xfrm>
                  <a:off x="4483693" y="2392152"/>
                  <a:ext cx="579600" cy="579600"/>
                </a:xfrm>
                <a:prstGeom prst="ellipse">
                  <a:avLst/>
                </a:prstGeom>
              </p:spPr>
            </p:pic>
            <p:sp>
              <p:nvSpPr>
                <p:cNvPr id="59" name="TextBox 58">
                  <a:extLst>
                    <a:ext uri="{FF2B5EF4-FFF2-40B4-BE49-F238E27FC236}">
                      <a16:creationId xmlns:a16="http://schemas.microsoft.com/office/drawing/2014/main" id="{DEB73AD9-F0D7-084B-3E67-547D4F07C216}"/>
                    </a:ext>
                  </a:extLst>
                </p:cNvPr>
                <p:cNvSpPr txBox="1"/>
                <p:nvPr/>
              </p:nvSpPr>
              <p:spPr>
                <a:xfrm>
                  <a:off x="4472475" y="2891661"/>
                  <a:ext cx="754689"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Fiber</a:t>
                  </a:r>
                </a:p>
              </p:txBody>
            </p:sp>
            <p:pic>
              <p:nvPicPr>
                <p:cNvPr id="61" name="Picture 60">
                  <a:extLst>
                    <a:ext uri="{FF2B5EF4-FFF2-40B4-BE49-F238E27FC236}">
                      <a16:creationId xmlns:a16="http://schemas.microsoft.com/office/drawing/2014/main" id="{0CF1F1EB-F8F9-453E-F345-E4A77B498441}"/>
                    </a:ext>
                  </a:extLst>
                </p:cNvPr>
                <p:cNvPicPr>
                  <a:picLocks noChangeAspect="1"/>
                </p:cNvPicPr>
                <p:nvPr/>
              </p:nvPicPr>
              <p:blipFill rotWithShape="1">
                <a:blip r:embed="rId11">
                  <a:extLst>
                    <a:ext uri="{28A0092B-C50C-407E-A947-70E740481C1C}">
                      <a14:useLocalDpi xmlns:a14="http://schemas.microsoft.com/office/drawing/2010/main" val="0"/>
                    </a:ext>
                  </a:extLst>
                </a:blip>
                <a:srcRect l="16667" r="16667"/>
                <a:stretch/>
              </p:blipFill>
              <p:spPr>
                <a:xfrm>
                  <a:off x="1605950" y="3755074"/>
                  <a:ext cx="579600" cy="579600"/>
                </a:xfrm>
                <a:prstGeom prst="ellipse">
                  <a:avLst/>
                </a:prstGeom>
              </p:spPr>
            </p:pic>
            <p:sp>
              <p:nvSpPr>
                <p:cNvPr id="62" name="TextBox 61">
                  <a:extLst>
                    <a:ext uri="{FF2B5EF4-FFF2-40B4-BE49-F238E27FC236}">
                      <a16:creationId xmlns:a16="http://schemas.microsoft.com/office/drawing/2014/main" id="{48293FEE-58B0-1786-4B7C-7FD411634878}"/>
                    </a:ext>
                  </a:extLst>
                </p:cNvPr>
                <p:cNvSpPr txBox="1"/>
                <p:nvPr/>
              </p:nvSpPr>
              <p:spPr>
                <a:xfrm>
                  <a:off x="1572584" y="4235904"/>
                  <a:ext cx="725377"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Sand</a:t>
                  </a:r>
                </a:p>
              </p:txBody>
            </p:sp>
            <p:pic>
              <p:nvPicPr>
                <p:cNvPr id="64" name="Picture 63">
                  <a:extLst>
                    <a:ext uri="{FF2B5EF4-FFF2-40B4-BE49-F238E27FC236}">
                      <a16:creationId xmlns:a16="http://schemas.microsoft.com/office/drawing/2014/main" id="{65BF8238-3CA3-3DAE-6155-EE5E122487C9}"/>
                    </a:ext>
                  </a:extLst>
                </p:cNvPr>
                <p:cNvPicPr>
                  <a:picLocks noChangeAspect="1"/>
                </p:cNvPicPr>
                <p:nvPr/>
              </p:nvPicPr>
              <p:blipFill rotWithShape="1">
                <a:blip r:embed="rId12">
                  <a:extLst>
                    <a:ext uri="{28A0092B-C50C-407E-A947-70E740481C1C}">
                      <a14:useLocalDpi xmlns:a14="http://schemas.microsoft.com/office/drawing/2010/main" val="0"/>
                    </a:ext>
                  </a:extLst>
                </a:blip>
                <a:srcRect l="12500" r="12500"/>
                <a:stretch/>
              </p:blipFill>
              <p:spPr>
                <a:xfrm>
                  <a:off x="2522671" y="3764139"/>
                  <a:ext cx="579600" cy="579600"/>
                </a:xfrm>
                <a:prstGeom prst="ellipse">
                  <a:avLst/>
                </a:prstGeom>
              </p:spPr>
            </p:pic>
            <p:sp>
              <p:nvSpPr>
                <p:cNvPr id="65" name="TextBox 64">
                  <a:extLst>
                    <a:ext uri="{FF2B5EF4-FFF2-40B4-BE49-F238E27FC236}">
                      <a16:creationId xmlns:a16="http://schemas.microsoft.com/office/drawing/2014/main" id="{845BC464-EBB0-7FA5-1155-777A53307E03}"/>
                    </a:ext>
                  </a:extLst>
                </p:cNvPr>
                <p:cNvSpPr txBox="1"/>
                <p:nvPr/>
              </p:nvSpPr>
              <p:spPr>
                <a:xfrm>
                  <a:off x="2441860" y="4269750"/>
                  <a:ext cx="907112"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Gravel</a:t>
                  </a:r>
                </a:p>
              </p:txBody>
            </p:sp>
            <p:pic>
              <p:nvPicPr>
                <p:cNvPr id="67" name="Picture 66">
                  <a:extLst>
                    <a:ext uri="{FF2B5EF4-FFF2-40B4-BE49-F238E27FC236}">
                      <a16:creationId xmlns:a16="http://schemas.microsoft.com/office/drawing/2014/main" id="{8DA3713F-B2B6-987A-2AC7-6FA8AF38559A}"/>
                    </a:ext>
                  </a:extLst>
                </p:cNvPr>
                <p:cNvPicPr>
                  <a:picLocks noChangeAspect="1"/>
                </p:cNvPicPr>
                <p:nvPr/>
              </p:nvPicPr>
              <p:blipFill rotWithShape="1">
                <a:blip r:embed="rId13">
                  <a:extLst>
                    <a:ext uri="{28A0092B-C50C-407E-A947-70E740481C1C}">
                      <a14:useLocalDpi xmlns:a14="http://schemas.microsoft.com/office/drawing/2010/main" val="0"/>
                    </a:ext>
                  </a:extLst>
                </a:blip>
                <a:srcRect l="21875" r="21875"/>
                <a:stretch/>
              </p:blipFill>
              <p:spPr>
                <a:xfrm>
                  <a:off x="3534483" y="3755074"/>
                  <a:ext cx="579600" cy="579600"/>
                </a:xfrm>
                <a:prstGeom prst="ellipse">
                  <a:avLst/>
                </a:prstGeom>
              </p:spPr>
            </p:pic>
            <p:sp>
              <p:nvSpPr>
                <p:cNvPr id="70" name="TextBox 69">
                  <a:extLst>
                    <a:ext uri="{FF2B5EF4-FFF2-40B4-BE49-F238E27FC236}">
                      <a16:creationId xmlns:a16="http://schemas.microsoft.com/office/drawing/2014/main" id="{D00060E1-513F-A39D-4339-AF9FE30542D3}"/>
                    </a:ext>
                  </a:extLst>
                </p:cNvPr>
                <p:cNvSpPr txBox="1"/>
                <p:nvPr/>
              </p:nvSpPr>
              <p:spPr>
                <a:xfrm>
                  <a:off x="3370838" y="4255734"/>
                  <a:ext cx="818706"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Water</a:t>
                  </a:r>
                </a:p>
              </p:txBody>
            </p:sp>
            <p:pic>
              <p:nvPicPr>
                <p:cNvPr id="72" name="Picture 71">
                  <a:extLst>
                    <a:ext uri="{FF2B5EF4-FFF2-40B4-BE49-F238E27FC236}">
                      <a16:creationId xmlns:a16="http://schemas.microsoft.com/office/drawing/2014/main" id="{795514DE-BCA5-DC04-8FAE-F5FCA2899CC6}"/>
                    </a:ext>
                  </a:extLst>
                </p:cNvPr>
                <p:cNvPicPr>
                  <a:picLocks noChangeAspect="1"/>
                </p:cNvPicPr>
                <p:nvPr/>
              </p:nvPicPr>
              <p:blipFill rotWithShape="1">
                <a:blip r:embed="rId14">
                  <a:extLst>
                    <a:ext uri="{28A0092B-C50C-407E-A947-70E740481C1C}">
                      <a14:useLocalDpi xmlns:a14="http://schemas.microsoft.com/office/drawing/2010/main" val="0"/>
                    </a:ext>
                  </a:extLst>
                </a:blip>
                <a:srcRect l="12500" r="12500"/>
                <a:stretch/>
              </p:blipFill>
              <p:spPr>
                <a:xfrm>
                  <a:off x="4472475" y="3769961"/>
                  <a:ext cx="579600" cy="579600"/>
                </a:xfrm>
                <a:prstGeom prst="ellipse">
                  <a:avLst/>
                </a:prstGeom>
              </p:spPr>
            </p:pic>
            <p:sp>
              <p:nvSpPr>
                <p:cNvPr id="73" name="TextBox 72">
                  <a:extLst>
                    <a:ext uri="{FF2B5EF4-FFF2-40B4-BE49-F238E27FC236}">
                      <a16:creationId xmlns:a16="http://schemas.microsoft.com/office/drawing/2014/main" id="{106F4E6F-956C-C059-324C-F4D51A6F6732}"/>
                    </a:ext>
                  </a:extLst>
                </p:cNvPr>
                <p:cNvSpPr txBox="1"/>
                <p:nvPr/>
              </p:nvSpPr>
              <p:spPr>
                <a:xfrm>
                  <a:off x="4075669" y="4255734"/>
                  <a:ext cx="1395647"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Superpl’zer</a:t>
                  </a:r>
                </a:p>
              </p:txBody>
            </p:sp>
          </p:grpSp>
          <p:pic>
            <p:nvPicPr>
              <p:cNvPr id="75" name="Picture 74">
                <a:extLst>
                  <a:ext uri="{FF2B5EF4-FFF2-40B4-BE49-F238E27FC236}">
                    <a16:creationId xmlns:a16="http://schemas.microsoft.com/office/drawing/2014/main" id="{0C054F3D-A956-CBAE-1182-F2461588D48C}"/>
                  </a:ext>
                </a:extLst>
              </p:cNvPr>
              <p:cNvPicPr>
                <a:picLocks noChangeAspect="1"/>
              </p:cNvPicPr>
              <p:nvPr/>
            </p:nvPicPr>
            <p:blipFill rotWithShape="1">
              <a:blip r:embed="rId15"/>
              <a:srcRect l="16688" r="16688"/>
              <a:stretch/>
            </p:blipFill>
            <p:spPr>
              <a:xfrm>
                <a:off x="2108536" y="5195421"/>
                <a:ext cx="579600" cy="579600"/>
              </a:xfrm>
              <a:prstGeom prst="ellipse">
                <a:avLst/>
              </a:prstGeom>
            </p:spPr>
          </p:pic>
          <p:sp>
            <p:nvSpPr>
              <p:cNvPr id="76" name="TextBox 75">
                <a:extLst>
                  <a:ext uri="{FF2B5EF4-FFF2-40B4-BE49-F238E27FC236}">
                    <a16:creationId xmlns:a16="http://schemas.microsoft.com/office/drawing/2014/main" id="{BC54361B-63C5-0C1B-84BE-7806F72D0C0E}"/>
                  </a:ext>
                </a:extLst>
              </p:cNvPr>
              <p:cNvSpPr txBox="1"/>
              <p:nvPr/>
            </p:nvSpPr>
            <p:spPr>
              <a:xfrm>
                <a:off x="1757142" y="5698347"/>
                <a:ext cx="1489603"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Temperature</a:t>
                </a:r>
              </a:p>
            </p:txBody>
          </p:sp>
          <p:pic>
            <p:nvPicPr>
              <p:cNvPr id="77" name="Picture 76">
                <a:extLst>
                  <a:ext uri="{FF2B5EF4-FFF2-40B4-BE49-F238E27FC236}">
                    <a16:creationId xmlns:a16="http://schemas.microsoft.com/office/drawing/2014/main" id="{A590209E-5DB1-C2D6-6F60-B7017B300355}"/>
                  </a:ext>
                </a:extLst>
              </p:cNvPr>
              <p:cNvPicPr>
                <a:picLocks noChangeAspect="1"/>
              </p:cNvPicPr>
              <p:nvPr/>
            </p:nvPicPr>
            <p:blipFill rotWithShape="1">
              <a:blip r:embed="rId16"/>
              <a:srcRect l="16667" r="16667"/>
              <a:stretch/>
            </p:blipFill>
            <p:spPr>
              <a:xfrm>
                <a:off x="3877242" y="5195421"/>
                <a:ext cx="579600" cy="579600"/>
              </a:xfrm>
              <a:prstGeom prst="ellipse">
                <a:avLst/>
              </a:prstGeom>
            </p:spPr>
          </p:pic>
          <p:sp>
            <p:nvSpPr>
              <p:cNvPr id="78" name="TextBox 77">
                <a:extLst>
                  <a:ext uri="{FF2B5EF4-FFF2-40B4-BE49-F238E27FC236}">
                    <a16:creationId xmlns:a16="http://schemas.microsoft.com/office/drawing/2014/main" id="{C5D310A8-5ACF-87AA-E022-C54184C6FCB4}"/>
                  </a:ext>
                </a:extLst>
              </p:cNvPr>
              <p:cNvSpPr txBox="1"/>
              <p:nvPr/>
            </p:nvSpPr>
            <p:spPr>
              <a:xfrm>
                <a:off x="3695415" y="5697256"/>
                <a:ext cx="1186553" cy="398401"/>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Humidity</a:t>
                </a:r>
              </a:p>
            </p:txBody>
          </p:sp>
          <p:sp>
            <p:nvSpPr>
              <p:cNvPr id="79" name="TextBox 78">
                <a:extLst>
                  <a:ext uri="{FF2B5EF4-FFF2-40B4-BE49-F238E27FC236}">
                    <a16:creationId xmlns:a16="http://schemas.microsoft.com/office/drawing/2014/main" id="{81FE937A-5D53-DE6E-45AA-8495842AD393}"/>
                  </a:ext>
                </a:extLst>
              </p:cNvPr>
              <p:cNvSpPr txBox="1"/>
              <p:nvPr/>
            </p:nvSpPr>
            <p:spPr>
              <a:xfrm>
                <a:off x="2352239" y="266039"/>
                <a:ext cx="1800493"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Raw Materials</a:t>
                </a:r>
              </a:p>
            </p:txBody>
          </p:sp>
          <p:sp>
            <p:nvSpPr>
              <p:cNvPr id="80" name="TextBox 79">
                <a:extLst>
                  <a:ext uri="{FF2B5EF4-FFF2-40B4-BE49-F238E27FC236}">
                    <a16:creationId xmlns:a16="http://schemas.microsoft.com/office/drawing/2014/main" id="{AB78E18C-4FE9-1C48-C7F2-161BEA499D15}"/>
                  </a:ext>
                </a:extLst>
              </p:cNvPr>
              <p:cNvSpPr txBox="1"/>
              <p:nvPr/>
            </p:nvSpPr>
            <p:spPr>
              <a:xfrm>
                <a:off x="2228347" y="4563951"/>
                <a:ext cx="2228495"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Curing Conditions</a:t>
                </a:r>
              </a:p>
            </p:txBody>
          </p:sp>
        </p:grpSp>
        <p:pic>
          <p:nvPicPr>
            <p:cNvPr id="82" name="Picture 81">
              <a:extLst>
                <a:ext uri="{FF2B5EF4-FFF2-40B4-BE49-F238E27FC236}">
                  <a16:creationId xmlns:a16="http://schemas.microsoft.com/office/drawing/2014/main" id="{535690A8-8CA2-E7F3-1819-15FAB7831E13}"/>
                </a:ext>
              </a:extLst>
            </p:cNvPr>
            <p:cNvPicPr>
              <a:picLocks noChangeAspect="1"/>
            </p:cNvPicPr>
            <p:nvPr/>
          </p:nvPicPr>
          <p:blipFill>
            <a:blip r:embed="rId17">
              <a:extLst>
                <a:ext uri="{28A0092B-C50C-407E-A947-70E740481C1C}">
                  <a14:useLocalDpi xmlns:a14="http://schemas.microsoft.com/office/drawing/2010/main" val="0"/>
                </a:ext>
              </a:extLst>
            </a:blip>
            <a:srcRect l="26457" t="-1100" r="29441"/>
            <a:stretch/>
          </p:blipFill>
          <p:spPr>
            <a:xfrm>
              <a:off x="0" y="94287"/>
              <a:ext cx="4411096" cy="6741311"/>
            </a:xfrm>
            <a:prstGeom prst="rect">
              <a:avLst/>
            </a:prstGeom>
          </p:spPr>
        </p:pic>
        <p:pic>
          <p:nvPicPr>
            <p:cNvPr id="84" name="Graphic 83" descr="Arrow Straight">
              <a:extLst>
                <a:ext uri="{FF2B5EF4-FFF2-40B4-BE49-F238E27FC236}">
                  <a16:creationId xmlns:a16="http://schemas.microsoft.com/office/drawing/2014/main" id="{71469EC7-FE67-E6F3-9A5B-C3C8E95B5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4184859" y="2990427"/>
              <a:ext cx="914400" cy="914400"/>
            </a:xfrm>
            <a:prstGeom prst="rect">
              <a:avLst/>
            </a:prstGeom>
          </p:spPr>
        </p:pic>
        <p:sp>
          <p:nvSpPr>
            <p:cNvPr id="85" name="TextBox 84">
              <a:extLst>
                <a:ext uri="{FF2B5EF4-FFF2-40B4-BE49-F238E27FC236}">
                  <a16:creationId xmlns:a16="http://schemas.microsoft.com/office/drawing/2014/main" id="{7784919A-FDBE-4D19-928C-83EDD834069F}"/>
                </a:ext>
              </a:extLst>
            </p:cNvPr>
            <p:cNvSpPr txBox="1"/>
            <p:nvPr/>
          </p:nvSpPr>
          <p:spPr>
            <a:xfrm>
              <a:off x="5899267" y="158647"/>
              <a:ext cx="2486771"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Concrete Mix Design</a:t>
              </a:r>
            </a:p>
          </p:txBody>
        </p:sp>
        <p:sp>
          <p:nvSpPr>
            <p:cNvPr id="86" name="TextBox 85">
              <a:extLst>
                <a:ext uri="{FF2B5EF4-FFF2-40B4-BE49-F238E27FC236}">
                  <a16:creationId xmlns:a16="http://schemas.microsoft.com/office/drawing/2014/main" id="{03914984-8701-3491-BA2C-0A5A1FC359E2}"/>
                </a:ext>
              </a:extLst>
            </p:cNvPr>
            <p:cNvSpPr txBox="1"/>
            <p:nvPr/>
          </p:nvSpPr>
          <p:spPr>
            <a:xfrm>
              <a:off x="9479667" y="158647"/>
              <a:ext cx="2507610"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Concrete Parameters</a:t>
              </a:r>
            </a:p>
          </p:txBody>
        </p:sp>
        <p:sp>
          <p:nvSpPr>
            <p:cNvPr id="87" name="Rectangle 86">
              <a:extLst>
                <a:ext uri="{FF2B5EF4-FFF2-40B4-BE49-F238E27FC236}">
                  <a16:creationId xmlns:a16="http://schemas.microsoft.com/office/drawing/2014/main" id="{CE6B1C5E-C35D-CE48-0A2E-E6EC5F186DBE}"/>
                </a:ext>
              </a:extLst>
            </p:cNvPr>
            <p:cNvSpPr/>
            <p:nvPr/>
          </p:nvSpPr>
          <p:spPr>
            <a:xfrm>
              <a:off x="9835382" y="636608"/>
              <a:ext cx="2117313" cy="6097622"/>
            </a:xfrm>
            <a:prstGeom prst="rect">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8" name="Picture 87">
              <a:extLst>
                <a:ext uri="{FF2B5EF4-FFF2-40B4-BE49-F238E27FC236}">
                  <a16:creationId xmlns:a16="http://schemas.microsoft.com/office/drawing/2014/main" id="{7BE87BC9-11FE-DB38-AA85-AD9412E3A69C}"/>
                </a:ext>
              </a:extLst>
            </p:cNvPr>
            <p:cNvPicPr>
              <a:picLocks noChangeAspect="1"/>
            </p:cNvPicPr>
            <p:nvPr/>
          </p:nvPicPr>
          <p:blipFill rotWithShape="1">
            <a:blip r:embed="rId20"/>
            <a:srcRect l="47830" t="29051" r="34885" b="40220"/>
            <a:stretch/>
          </p:blipFill>
          <p:spPr>
            <a:xfrm>
              <a:off x="10303825" y="1086361"/>
              <a:ext cx="1264432" cy="1264432"/>
            </a:xfrm>
            <a:prstGeom prst="ellipse">
              <a:avLst/>
            </a:prstGeom>
          </p:spPr>
        </p:pic>
        <p:sp>
          <p:nvSpPr>
            <p:cNvPr id="89" name="TextBox 88">
              <a:extLst>
                <a:ext uri="{FF2B5EF4-FFF2-40B4-BE49-F238E27FC236}">
                  <a16:creationId xmlns:a16="http://schemas.microsoft.com/office/drawing/2014/main" id="{20F56222-3D51-A74A-AAF3-AF2DFF6B55AC}"/>
                </a:ext>
              </a:extLst>
            </p:cNvPr>
            <p:cNvSpPr txBox="1"/>
            <p:nvPr/>
          </p:nvSpPr>
          <p:spPr>
            <a:xfrm>
              <a:off x="10141505" y="2357014"/>
              <a:ext cx="1556923" cy="679514"/>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Compressive Strength</a:t>
              </a:r>
            </a:p>
          </p:txBody>
        </p:sp>
        <p:pic>
          <p:nvPicPr>
            <p:cNvPr id="2056" name="Picture 8" descr="How much does it cost to print Indian currency notes">
              <a:extLst>
                <a:ext uri="{FF2B5EF4-FFF2-40B4-BE49-F238E27FC236}">
                  <a16:creationId xmlns:a16="http://schemas.microsoft.com/office/drawing/2014/main" id="{05B66CC9-352F-0F6C-66C4-97A02531A58A}"/>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1884" r="21884"/>
            <a:stretch/>
          </p:blipFill>
          <p:spPr bwMode="auto">
            <a:xfrm>
              <a:off x="10293357" y="3005369"/>
              <a:ext cx="1263600" cy="1263600"/>
            </a:xfrm>
            <a:prstGeom prst="ellipse">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B1EF99ED-C817-FA51-F186-82A50A39500C}"/>
                </a:ext>
              </a:extLst>
            </p:cNvPr>
            <p:cNvSpPr txBox="1"/>
            <p:nvPr/>
          </p:nvSpPr>
          <p:spPr>
            <a:xfrm>
              <a:off x="10622030" y="4263667"/>
              <a:ext cx="679233" cy="393403"/>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Cost</a:t>
              </a:r>
            </a:p>
          </p:txBody>
        </p:sp>
        <p:pic>
          <p:nvPicPr>
            <p:cNvPr id="2058" name="Picture 10">
              <a:extLst>
                <a:ext uri="{FF2B5EF4-FFF2-40B4-BE49-F238E27FC236}">
                  <a16:creationId xmlns:a16="http://schemas.microsoft.com/office/drawing/2014/main" id="{75E26BA6-9E54-0115-07F3-481ADCC741D2}"/>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5253" t="7646" r="33068" b="44715"/>
            <a:stretch/>
          </p:blipFill>
          <p:spPr bwMode="auto">
            <a:xfrm>
              <a:off x="10329848" y="4799540"/>
              <a:ext cx="1263600" cy="1263600"/>
            </a:xfrm>
            <a:prstGeom prst="ellipse">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7974FCFD-C97A-905B-F03C-58244F6A1D3B}"/>
                </a:ext>
              </a:extLst>
            </p:cNvPr>
            <p:cNvSpPr txBox="1"/>
            <p:nvPr/>
          </p:nvSpPr>
          <p:spPr>
            <a:xfrm>
              <a:off x="9880169" y="6102168"/>
              <a:ext cx="2079594" cy="393403"/>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Embedded Carbon</a:t>
              </a:r>
            </a:p>
          </p:txBody>
        </p:sp>
        <p:pic>
          <p:nvPicPr>
            <p:cNvPr id="92" name="Graphic 91" descr="Arrow Straight">
              <a:extLst>
                <a:ext uri="{FF2B5EF4-FFF2-40B4-BE49-F238E27FC236}">
                  <a16:creationId xmlns:a16="http://schemas.microsoft.com/office/drawing/2014/main" id="{977AC07F-8CA2-267A-E64B-CDB8AB058F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9151769" y="3097451"/>
              <a:ext cx="914400" cy="914400"/>
            </a:xfrm>
            <a:prstGeom prst="rect">
              <a:avLst/>
            </a:prstGeom>
          </p:spPr>
        </p:pic>
      </p:grpSp>
      <p:sp>
        <p:nvSpPr>
          <p:cNvPr id="95" name="Google Shape;1353;p125">
            <a:extLst>
              <a:ext uri="{FF2B5EF4-FFF2-40B4-BE49-F238E27FC236}">
                <a16:creationId xmlns:a16="http://schemas.microsoft.com/office/drawing/2014/main" id="{ED23D69C-054E-76D4-2A97-2A455B952E51}"/>
              </a:ext>
            </a:extLst>
          </p:cNvPr>
          <p:cNvSpPr txBox="1">
            <a:spLocks/>
          </p:cNvSpPr>
          <p:nvPr/>
        </p:nvSpPr>
        <p:spPr>
          <a:xfrm>
            <a:off x="694289" y="137058"/>
            <a:ext cx="10682000" cy="70104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Introduction</a:t>
            </a:r>
            <a:endParaRPr lang="en-US" sz="3200" dirty="0">
              <a:latin typeface="Inter Medium" panose="020B0604020202020204" charset="0"/>
              <a:ea typeface="Inter Medium" panose="020B0604020202020204" charset="0"/>
            </a:endParaRPr>
          </a:p>
        </p:txBody>
      </p:sp>
    </p:spTree>
    <p:extLst>
      <p:ext uri="{BB962C8B-B14F-4D97-AF65-F5344CB8AC3E}">
        <p14:creationId xmlns:p14="http://schemas.microsoft.com/office/powerpoint/2010/main" val="4242474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B0E77-3E48-ABE7-B02C-166F5087E03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EE5B4F-744E-66E2-2915-593037EC29A9}"/>
              </a:ext>
            </a:extLst>
          </p:cNvPr>
          <p:cNvSpPr>
            <a:spLocks noGrp="1"/>
          </p:cNvSpPr>
          <p:nvPr>
            <p:ph type="sldNum" idx="12"/>
          </p:nvPr>
        </p:nvSpPr>
        <p:spPr/>
        <p:txBody>
          <a:bodyPr/>
          <a:lstStyle/>
          <a:p>
            <a:fld id="{00000000-1234-1234-1234-123412341234}" type="slidenum">
              <a:rPr lang="en" smtClean="0"/>
              <a:pPr/>
              <a:t>20</a:t>
            </a:fld>
            <a:endParaRPr lang="en"/>
          </a:p>
        </p:txBody>
      </p:sp>
      <p:sp>
        <p:nvSpPr>
          <p:cNvPr id="4" name="Google Shape;1353;p125">
            <a:extLst>
              <a:ext uri="{FF2B5EF4-FFF2-40B4-BE49-F238E27FC236}">
                <a16:creationId xmlns:a16="http://schemas.microsoft.com/office/drawing/2014/main" id="{7F62F381-975C-B808-8D24-CA951799D522}"/>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CVAE Architectures Comparison on Learning Curve</a:t>
            </a:r>
            <a:endParaRPr lang="en-US" sz="3200" dirty="0">
              <a:latin typeface="Inter Medium" panose="020B0604020202020204" charset="0"/>
              <a:ea typeface="Inter Medium" panose="020B0604020202020204" charset="0"/>
            </a:endParaRPr>
          </a:p>
        </p:txBody>
      </p:sp>
      <p:pic>
        <p:nvPicPr>
          <p:cNvPr id="5" name="Picture 4">
            <a:extLst>
              <a:ext uri="{FF2B5EF4-FFF2-40B4-BE49-F238E27FC236}">
                <a16:creationId xmlns:a16="http://schemas.microsoft.com/office/drawing/2014/main" id="{7F61314D-9561-E8EA-A16F-822165751F85}"/>
              </a:ext>
            </a:extLst>
          </p:cNvPr>
          <p:cNvPicPr>
            <a:picLocks noChangeAspect="1"/>
          </p:cNvPicPr>
          <p:nvPr/>
        </p:nvPicPr>
        <p:blipFill>
          <a:blip r:embed="rId2"/>
          <a:stretch>
            <a:fillRect/>
          </a:stretch>
        </p:blipFill>
        <p:spPr>
          <a:xfrm>
            <a:off x="3169205" y="794797"/>
            <a:ext cx="6050996" cy="6063204"/>
          </a:xfrm>
          <a:prstGeom prst="rect">
            <a:avLst/>
          </a:prstGeom>
        </p:spPr>
      </p:pic>
    </p:spTree>
    <p:extLst>
      <p:ext uri="{BB962C8B-B14F-4D97-AF65-F5344CB8AC3E}">
        <p14:creationId xmlns:p14="http://schemas.microsoft.com/office/powerpoint/2010/main" val="816236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D1E09-C8D0-82A1-5399-B8D9E96BEB0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6932AF-5F0A-B3FF-A7D7-C29E9C6E1A18}"/>
              </a:ext>
            </a:extLst>
          </p:cNvPr>
          <p:cNvSpPr>
            <a:spLocks noGrp="1"/>
          </p:cNvSpPr>
          <p:nvPr>
            <p:ph type="sldNum" idx="12"/>
          </p:nvPr>
        </p:nvSpPr>
        <p:spPr/>
        <p:txBody>
          <a:bodyPr/>
          <a:lstStyle/>
          <a:p>
            <a:fld id="{00000000-1234-1234-1234-123412341234}" type="slidenum">
              <a:rPr lang="en" smtClean="0"/>
              <a:pPr/>
              <a:t>21</a:t>
            </a:fld>
            <a:endParaRPr lang="en"/>
          </a:p>
        </p:txBody>
      </p:sp>
      <p:sp>
        <p:nvSpPr>
          <p:cNvPr id="4" name="Google Shape;1353;p125">
            <a:extLst>
              <a:ext uri="{FF2B5EF4-FFF2-40B4-BE49-F238E27FC236}">
                <a16:creationId xmlns:a16="http://schemas.microsoft.com/office/drawing/2014/main" id="{CA0C353B-F9B8-E850-60F7-8013EAD5B87A}"/>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dirty="0">
                <a:solidFill>
                  <a:srgbClr val="134D57"/>
                </a:solidFill>
                <a:latin typeface="Inter Medium"/>
                <a:ea typeface="Inter Medium"/>
                <a:sym typeface="Inter Medium"/>
              </a:rPr>
              <a:t>NSGA-II Optimization of CVAE-generated Designs</a:t>
            </a:r>
            <a:endParaRPr lang="en-US" sz="3200" dirty="0">
              <a:latin typeface="Inter Medium" panose="020B0604020202020204" charset="0"/>
              <a:ea typeface="Inter Medium" panose="020B0604020202020204" charset="0"/>
            </a:endParaRPr>
          </a:p>
        </p:txBody>
      </p:sp>
      <p:pic>
        <p:nvPicPr>
          <p:cNvPr id="6" name="Picture 5">
            <a:extLst>
              <a:ext uri="{FF2B5EF4-FFF2-40B4-BE49-F238E27FC236}">
                <a16:creationId xmlns:a16="http://schemas.microsoft.com/office/drawing/2014/main" id="{7789699B-557C-7DFE-FCE2-938A333BFDCC}"/>
              </a:ext>
            </a:extLst>
          </p:cNvPr>
          <p:cNvPicPr>
            <a:picLocks noChangeAspect="1"/>
          </p:cNvPicPr>
          <p:nvPr/>
        </p:nvPicPr>
        <p:blipFill>
          <a:blip r:embed="rId3"/>
          <a:stretch>
            <a:fillRect/>
          </a:stretch>
        </p:blipFill>
        <p:spPr>
          <a:xfrm>
            <a:off x="1736559" y="926127"/>
            <a:ext cx="8445667" cy="5740099"/>
          </a:xfrm>
          <a:prstGeom prst="rect">
            <a:avLst/>
          </a:prstGeom>
        </p:spPr>
      </p:pic>
    </p:spTree>
    <p:extLst>
      <p:ext uri="{BB962C8B-B14F-4D97-AF65-F5344CB8AC3E}">
        <p14:creationId xmlns:p14="http://schemas.microsoft.com/office/powerpoint/2010/main" val="3471216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26F4-A6D9-6FB4-2387-DF31F48B6B6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B350C6-A213-3A79-81C0-E67A153EF0D5}"/>
              </a:ext>
            </a:extLst>
          </p:cNvPr>
          <p:cNvSpPr>
            <a:spLocks noGrp="1"/>
          </p:cNvSpPr>
          <p:nvPr>
            <p:ph type="sldNum" idx="12"/>
          </p:nvPr>
        </p:nvSpPr>
        <p:spPr/>
        <p:txBody>
          <a:bodyPr/>
          <a:lstStyle/>
          <a:p>
            <a:fld id="{00000000-1234-1234-1234-123412341234}" type="slidenum">
              <a:rPr lang="en" smtClean="0"/>
              <a:pPr/>
              <a:t>22</a:t>
            </a:fld>
            <a:endParaRPr lang="en"/>
          </a:p>
        </p:txBody>
      </p:sp>
      <p:sp>
        <p:nvSpPr>
          <p:cNvPr id="4" name="Google Shape;1353;p125">
            <a:extLst>
              <a:ext uri="{FF2B5EF4-FFF2-40B4-BE49-F238E27FC236}">
                <a16:creationId xmlns:a16="http://schemas.microsoft.com/office/drawing/2014/main" id="{7A8C9BE3-73DF-6EBE-5E77-2D80CB6C5318}"/>
              </a:ext>
            </a:extLst>
          </p:cNvPr>
          <p:cNvSpPr txBox="1">
            <a:spLocks/>
          </p:cNvSpPr>
          <p:nvPr/>
        </p:nvSpPr>
        <p:spPr>
          <a:xfrm>
            <a:off x="614611" y="0"/>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Generated Mix Designs</a:t>
            </a:r>
            <a:endParaRPr lang="en-US" sz="3200" dirty="0">
              <a:latin typeface="Inter Medium" panose="020B0604020202020204" charset="0"/>
              <a:ea typeface="Inter Medium" panose="020B0604020202020204" charset="0"/>
            </a:endParaRPr>
          </a:p>
        </p:txBody>
      </p:sp>
      <p:pic>
        <p:nvPicPr>
          <p:cNvPr id="5" name="Picture 4">
            <a:extLst>
              <a:ext uri="{FF2B5EF4-FFF2-40B4-BE49-F238E27FC236}">
                <a16:creationId xmlns:a16="http://schemas.microsoft.com/office/drawing/2014/main" id="{E85C7722-4C2A-AE4F-5E32-1A7750202B4B}"/>
              </a:ext>
            </a:extLst>
          </p:cNvPr>
          <p:cNvPicPr>
            <a:picLocks noChangeAspect="1"/>
          </p:cNvPicPr>
          <p:nvPr/>
        </p:nvPicPr>
        <p:blipFill>
          <a:blip r:embed="rId3"/>
          <a:stretch>
            <a:fillRect/>
          </a:stretch>
        </p:blipFill>
        <p:spPr>
          <a:xfrm>
            <a:off x="2772058" y="658223"/>
            <a:ext cx="6098566" cy="5985752"/>
          </a:xfrm>
          <a:prstGeom prst="rect">
            <a:avLst/>
          </a:prstGeom>
        </p:spPr>
      </p:pic>
    </p:spTree>
    <p:extLst>
      <p:ext uri="{BB962C8B-B14F-4D97-AF65-F5344CB8AC3E}">
        <p14:creationId xmlns:p14="http://schemas.microsoft.com/office/powerpoint/2010/main" val="2034837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EBB62-BDDF-0C90-BD9D-6FCA75266EC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2AB7E7-0765-ACA3-85C5-9615E2A77FDE}"/>
              </a:ext>
            </a:extLst>
          </p:cNvPr>
          <p:cNvSpPr>
            <a:spLocks noGrp="1"/>
          </p:cNvSpPr>
          <p:nvPr>
            <p:ph type="sldNum" idx="12"/>
          </p:nvPr>
        </p:nvSpPr>
        <p:spPr/>
        <p:txBody>
          <a:bodyPr/>
          <a:lstStyle/>
          <a:p>
            <a:fld id="{00000000-1234-1234-1234-123412341234}" type="slidenum">
              <a:rPr lang="en" smtClean="0"/>
              <a:pPr/>
              <a:t>23</a:t>
            </a:fld>
            <a:endParaRPr lang="en"/>
          </a:p>
        </p:txBody>
      </p:sp>
      <p:sp>
        <p:nvSpPr>
          <p:cNvPr id="4" name="Google Shape;1353;p125">
            <a:extLst>
              <a:ext uri="{FF2B5EF4-FFF2-40B4-BE49-F238E27FC236}">
                <a16:creationId xmlns:a16="http://schemas.microsoft.com/office/drawing/2014/main" id="{E4EF34B3-06A7-2B9F-AD6F-7BE59F14D103}"/>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Designs Carbon and Cost Comparison</a:t>
            </a:r>
            <a:endParaRPr lang="en-US" sz="3200" dirty="0">
              <a:latin typeface="Inter Medium" panose="020B0604020202020204" charset="0"/>
              <a:ea typeface="Inter Medium" panose="020B0604020202020204" charset="0"/>
            </a:endParaRPr>
          </a:p>
        </p:txBody>
      </p:sp>
      <p:pic>
        <p:nvPicPr>
          <p:cNvPr id="8" name="Picture 7">
            <a:extLst>
              <a:ext uri="{FF2B5EF4-FFF2-40B4-BE49-F238E27FC236}">
                <a16:creationId xmlns:a16="http://schemas.microsoft.com/office/drawing/2014/main" id="{BE06CF80-9583-17C8-BE40-341553EE7E32}"/>
              </a:ext>
            </a:extLst>
          </p:cNvPr>
          <p:cNvPicPr>
            <a:picLocks noChangeAspect="1"/>
          </p:cNvPicPr>
          <p:nvPr/>
        </p:nvPicPr>
        <p:blipFill>
          <a:blip r:embed="rId3"/>
          <a:stretch>
            <a:fillRect/>
          </a:stretch>
        </p:blipFill>
        <p:spPr>
          <a:xfrm>
            <a:off x="469381" y="1204199"/>
            <a:ext cx="11253239" cy="5462027"/>
          </a:xfrm>
          <a:prstGeom prst="rect">
            <a:avLst/>
          </a:prstGeom>
        </p:spPr>
      </p:pic>
    </p:spTree>
    <p:extLst>
      <p:ext uri="{BB962C8B-B14F-4D97-AF65-F5344CB8AC3E}">
        <p14:creationId xmlns:p14="http://schemas.microsoft.com/office/powerpoint/2010/main" val="3813806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99229-9623-E2A5-A612-6C82CA7D0A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8C0D7F-3E57-F1F7-D7C7-44E03B8ADAAC}"/>
              </a:ext>
            </a:extLst>
          </p:cNvPr>
          <p:cNvSpPr>
            <a:spLocks noGrp="1"/>
          </p:cNvSpPr>
          <p:nvPr>
            <p:ph type="sldNum" idx="12"/>
          </p:nvPr>
        </p:nvSpPr>
        <p:spPr/>
        <p:txBody>
          <a:bodyPr/>
          <a:lstStyle/>
          <a:p>
            <a:fld id="{00000000-1234-1234-1234-123412341234}" type="slidenum">
              <a:rPr lang="en" smtClean="0"/>
              <a:pPr/>
              <a:t>24</a:t>
            </a:fld>
            <a:endParaRPr lang="en"/>
          </a:p>
        </p:txBody>
      </p:sp>
      <p:sp>
        <p:nvSpPr>
          <p:cNvPr id="4" name="Google Shape;1353;p125">
            <a:extLst>
              <a:ext uri="{FF2B5EF4-FFF2-40B4-BE49-F238E27FC236}">
                <a16:creationId xmlns:a16="http://schemas.microsoft.com/office/drawing/2014/main" id="{3B1A6ED5-49D2-0EB8-6419-9C0B150133DD}"/>
              </a:ext>
            </a:extLst>
          </p:cNvPr>
          <p:cNvSpPr txBox="1">
            <a:spLocks/>
          </p:cNvSpPr>
          <p:nvPr/>
        </p:nvSpPr>
        <p:spPr>
          <a:xfrm>
            <a:off x="755000" y="107011"/>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Contributions and Impact</a:t>
            </a:r>
            <a:endParaRPr lang="en-US" sz="3200" dirty="0">
              <a:latin typeface="Inter Medium" panose="020B0604020202020204" charset="0"/>
              <a:ea typeface="Inter Medium" panose="020B0604020202020204" charset="0"/>
            </a:endParaRPr>
          </a:p>
        </p:txBody>
      </p:sp>
      <p:pic>
        <p:nvPicPr>
          <p:cNvPr id="6" name="Picture 5">
            <a:extLst>
              <a:ext uri="{FF2B5EF4-FFF2-40B4-BE49-F238E27FC236}">
                <a16:creationId xmlns:a16="http://schemas.microsoft.com/office/drawing/2014/main" id="{E18B3D36-0C29-52BD-60EB-F60A1A6713F7}"/>
              </a:ext>
            </a:extLst>
          </p:cNvPr>
          <p:cNvPicPr>
            <a:picLocks noChangeAspect="1"/>
          </p:cNvPicPr>
          <p:nvPr/>
        </p:nvPicPr>
        <p:blipFill>
          <a:blip r:embed="rId3"/>
          <a:stretch>
            <a:fillRect/>
          </a:stretch>
        </p:blipFill>
        <p:spPr>
          <a:xfrm>
            <a:off x="3289169" y="929186"/>
            <a:ext cx="5288437" cy="5288437"/>
          </a:xfrm>
          <a:prstGeom prst="rect">
            <a:avLst/>
          </a:prstGeom>
        </p:spPr>
      </p:pic>
    </p:spTree>
    <p:extLst>
      <p:ext uri="{BB962C8B-B14F-4D97-AF65-F5344CB8AC3E}">
        <p14:creationId xmlns:p14="http://schemas.microsoft.com/office/powerpoint/2010/main" val="3042655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D47E-9615-2950-67FA-C0B13A7B8F0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7C41E0-ED69-480F-C9B4-AB9976FFB42B}"/>
              </a:ext>
            </a:extLst>
          </p:cNvPr>
          <p:cNvSpPr>
            <a:spLocks noGrp="1"/>
          </p:cNvSpPr>
          <p:nvPr>
            <p:ph type="sldNum" idx="12"/>
          </p:nvPr>
        </p:nvSpPr>
        <p:spPr/>
        <p:txBody>
          <a:bodyPr/>
          <a:lstStyle/>
          <a:p>
            <a:fld id="{00000000-1234-1234-1234-123412341234}" type="slidenum">
              <a:rPr lang="en" smtClean="0"/>
              <a:pPr/>
              <a:t>25</a:t>
            </a:fld>
            <a:endParaRPr lang="en"/>
          </a:p>
        </p:txBody>
      </p:sp>
      <p:sp>
        <p:nvSpPr>
          <p:cNvPr id="7" name="Google Shape;1354;p125">
            <a:extLst>
              <a:ext uri="{FF2B5EF4-FFF2-40B4-BE49-F238E27FC236}">
                <a16:creationId xmlns:a16="http://schemas.microsoft.com/office/drawing/2014/main" id="{A73D10BB-67D3-D403-24F9-6FF9ED657293}"/>
              </a:ext>
            </a:extLst>
          </p:cNvPr>
          <p:cNvSpPr txBox="1">
            <a:spLocks/>
          </p:cNvSpPr>
          <p:nvPr/>
        </p:nvSpPr>
        <p:spPr>
          <a:xfrm>
            <a:off x="755000" y="982849"/>
            <a:ext cx="10369600" cy="540732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1pPr>
            <a:lvl2pPr marL="914400" marR="0" lvl="1"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2pPr>
            <a:lvl3pPr marL="1371600" marR="0" lvl="2"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3pPr>
            <a:lvl4pPr marL="1828800" marR="0" lvl="3"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4pPr>
            <a:lvl5pPr marL="2286000" marR="0" lvl="4"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5pPr>
            <a:lvl6pPr marL="2743200" marR="0" lvl="5"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6pPr>
            <a:lvl7pPr marL="3200400" marR="0" lvl="6"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7pPr>
            <a:lvl8pPr marL="3657600" marR="0" lvl="7"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8pPr>
            <a:lvl9pPr marL="4114800" marR="0" lvl="8"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9pPr>
          </a:lstStyle>
          <a:p>
            <a:pPr marL="211661" indent="0" algn="just" defTabSz="1219170">
              <a:lnSpc>
                <a:spcPct val="100000"/>
              </a:lnSpc>
              <a:buClr>
                <a:srgbClr val="134D57"/>
              </a:buClr>
              <a:buNone/>
              <a:defRPr/>
            </a:pPr>
            <a:r>
              <a:rPr lang="en-US" sz="1867" kern="0" dirty="0">
                <a:solidFill>
                  <a:srgbClr val="134D57"/>
                </a:solidFill>
                <a:latin typeface="-apple-system"/>
              </a:rPr>
              <a:t>[1] Metin Katlav and Faruk Ergen. “Improved forecasting of the compressive strength of ultra-high-performance concrete (UHPC) via the CatBoost model optimized with different algorithms”. In: Structural Concrete (2024).</a:t>
            </a:r>
          </a:p>
          <a:p>
            <a:pPr marL="211661" indent="0" algn="just" defTabSz="1219170">
              <a:lnSpc>
                <a:spcPct val="100000"/>
              </a:lnSpc>
              <a:buClr>
                <a:srgbClr val="134D57"/>
              </a:buClr>
              <a:buNone/>
              <a:defRPr/>
            </a:pPr>
            <a:endParaRPr lang="en-US" sz="1867" kern="0" dirty="0">
              <a:solidFill>
                <a:srgbClr val="134D57"/>
              </a:solidFill>
              <a:latin typeface="-apple-system"/>
            </a:endParaRPr>
          </a:p>
          <a:p>
            <a:pPr marL="211661" indent="0" algn="just" defTabSz="1219170">
              <a:lnSpc>
                <a:spcPct val="100000"/>
              </a:lnSpc>
              <a:buClr>
                <a:srgbClr val="134D57"/>
              </a:buClr>
              <a:buNone/>
              <a:defRPr/>
            </a:pPr>
            <a:r>
              <a:rPr lang="en-US" sz="1867" kern="0" dirty="0">
                <a:solidFill>
                  <a:srgbClr val="134D57"/>
                </a:solidFill>
                <a:latin typeface="-apple-system"/>
              </a:rPr>
              <a:t>[2] Jianhao Gao, Chaofeng Wang, and SH Chu. “Mix design of sustainable concrete using generative models”. In: Journal of Building Engineering 96 (2024), p. 110618.</a:t>
            </a:r>
          </a:p>
          <a:p>
            <a:pPr marL="211661" indent="0" algn="just" defTabSz="1219170">
              <a:lnSpc>
                <a:spcPct val="100000"/>
              </a:lnSpc>
              <a:buClr>
                <a:srgbClr val="134D57"/>
              </a:buClr>
              <a:buNone/>
              <a:defRPr/>
            </a:pPr>
            <a:endParaRPr lang="en-US" sz="1867" kern="0" dirty="0">
              <a:solidFill>
                <a:srgbClr val="134D57"/>
              </a:solidFill>
              <a:latin typeface="-apple-system"/>
            </a:endParaRPr>
          </a:p>
          <a:p>
            <a:pPr marL="211661" indent="0" algn="just" defTabSz="1219170">
              <a:lnSpc>
                <a:spcPct val="100000"/>
              </a:lnSpc>
              <a:buClr>
                <a:srgbClr val="134D57"/>
              </a:buClr>
              <a:buNone/>
              <a:defRPr/>
            </a:pPr>
            <a:r>
              <a:rPr lang="en-US" sz="1867" kern="0" dirty="0">
                <a:solidFill>
                  <a:srgbClr val="134D57"/>
                </a:solidFill>
                <a:latin typeface="-apple-system"/>
              </a:rPr>
              <a:t>[3] Emadaldin Mohammadi Golafshani et al. “A framework for low-carbon mix design of recycled aggregate concrete with supplementary cementitious materials using machine learning and optimization algorithms”. In: Structures. Vol. 61. Elsevier. 2024, p. 106143.</a:t>
            </a:r>
          </a:p>
          <a:p>
            <a:pPr marL="211661" indent="0" algn="just" defTabSz="1219170">
              <a:lnSpc>
                <a:spcPct val="100000"/>
              </a:lnSpc>
              <a:buClr>
                <a:srgbClr val="134D57"/>
              </a:buClr>
              <a:buNone/>
              <a:defRPr/>
            </a:pPr>
            <a:endParaRPr lang="en-US" sz="1867" kern="0" dirty="0">
              <a:solidFill>
                <a:srgbClr val="134D57"/>
              </a:solidFill>
              <a:latin typeface="-apple-system"/>
            </a:endParaRPr>
          </a:p>
          <a:p>
            <a:pPr marL="211661" indent="0" algn="just" defTabSz="1219170">
              <a:lnSpc>
                <a:spcPct val="100000"/>
              </a:lnSpc>
              <a:buClr>
                <a:srgbClr val="134D57"/>
              </a:buClr>
              <a:buNone/>
              <a:defRPr/>
            </a:pPr>
            <a:r>
              <a:rPr lang="en-US" sz="1867" kern="0" dirty="0">
                <a:solidFill>
                  <a:srgbClr val="134D57"/>
                </a:solidFill>
                <a:latin typeface="-apple-system"/>
              </a:rPr>
              <a:t>[4] Wu Zheng et al. “Multi-objective optimization of concrete mix design based on machine learning”. In: Journal of Building Engineering 76 (2023), p. 107396.</a:t>
            </a:r>
          </a:p>
          <a:p>
            <a:pPr marL="211661" indent="0" algn="just" defTabSz="1219170">
              <a:lnSpc>
                <a:spcPct val="100000"/>
              </a:lnSpc>
              <a:buClr>
                <a:srgbClr val="134D57"/>
              </a:buClr>
              <a:buNone/>
              <a:defRPr/>
            </a:pPr>
            <a:endParaRPr lang="en-US" sz="1867" kern="0" dirty="0">
              <a:solidFill>
                <a:srgbClr val="134D57"/>
              </a:solidFill>
              <a:latin typeface="-apple-system"/>
            </a:endParaRPr>
          </a:p>
          <a:p>
            <a:pPr marL="211661" indent="0" algn="just" defTabSz="1219170">
              <a:lnSpc>
                <a:spcPct val="100000"/>
              </a:lnSpc>
              <a:buClr>
                <a:srgbClr val="134D57"/>
              </a:buClr>
              <a:buNone/>
              <a:defRPr/>
            </a:pPr>
            <a:r>
              <a:rPr lang="en-US" sz="1867" kern="0" dirty="0">
                <a:solidFill>
                  <a:srgbClr val="134D57"/>
                </a:solidFill>
                <a:latin typeface="-apple-system"/>
              </a:rPr>
              <a:t>[5] Jiandong Huang et al. “Predicting the compressive strength of the cement-fly ash–slag ternary concrete using the firefly algorithm (fa) and random forest (rf) hybrid machine-learning method”. In: Materials 15.12 (2022), p. 4193.</a:t>
            </a:r>
          </a:p>
          <a:p>
            <a:pPr marL="211661" indent="0" algn="just" defTabSz="1219170">
              <a:lnSpc>
                <a:spcPct val="100000"/>
              </a:lnSpc>
              <a:buClr>
                <a:srgbClr val="134D57"/>
              </a:buClr>
              <a:buNone/>
              <a:defRPr/>
            </a:pPr>
            <a:endParaRPr lang="en-US" sz="1867" kern="0" dirty="0">
              <a:solidFill>
                <a:srgbClr val="134D57"/>
              </a:solidFill>
              <a:latin typeface="-apple-system"/>
            </a:endParaRPr>
          </a:p>
          <a:p>
            <a:pPr marL="211661" indent="0" algn="just" defTabSz="1219170">
              <a:lnSpc>
                <a:spcPct val="100000"/>
              </a:lnSpc>
              <a:buClr>
                <a:srgbClr val="134D57"/>
              </a:buClr>
              <a:buNone/>
              <a:defRPr/>
            </a:pPr>
            <a:endParaRPr lang="en-US" sz="1867" kern="0" dirty="0">
              <a:solidFill>
                <a:srgbClr val="134D57"/>
              </a:solidFill>
              <a:latin typeface="-apple-system"/>
            </a:endParaRPr>
          </a:p>
          <a:p>
            <a:pPr marL="0" indent="0" algn="just" defTabSz="1219170">
              <a:lnSpc>
                <a:spcPct val="100000"/>
              </a:lnSpc>
              <a:spcBef>
                <a:spcPts val="1600"/>
              </a:spcBef>
              <a:spcAft>
                <a:spcPts val="1600"/>
              </a:spcAft>
              <a:buClr>
                <a:srgbClr val="134D57"/>
              </a:buClr>
              <a:buNone/>
              <a:defRPr/>
            </a:pPr>
            <a:endParaRPr lang="en-US" sz="1467" kern="0" dirty="0">
              <a:solidFill>
                <a:srgbClr val="134D57"/>
              </a:solidFill>
            </a:endParaRPr>
          </a:p>
        </p:txBody>
      </p:sp>
      <p:sp>
        <p:nvSpPr>
          <p:cNvPr id="9" name="Google Shape;1353;p125">
            <a:extLst>
              <a:ext uri="{FF2B5EF4-FFF2-40B4-BE49-F238E27FC236}">
                <a16:creationId xmlns:a16="http://schemas.microsoft.com/office/drawing/2014/main" id="{2CA2E16E-9B18-2737-AAF8-AE5B2256D367}"/>
              </a:ext>
            </a:extLst>
          </p:cNvPr>
          <p:cNvSpPr txBox="1">
            <a:spLocks/>
          </p:cNvSpPr>
          <p:nvPr/>
        </p:nvSpPr>
        <p:spPr>
          <a:xfrm>
            <a:off x="755000" y="391800"/>
            <a:ext cx="1068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000"/>
              <a:buFont typeface="Space Grotesk"/>
              <a:buNone/>
              <a:defRPr sz="2000" b="1" i="0" u="none" strike="noStrike" cap="none">
                <a:solidFill>
                  <a:schemeClr val="dk2"/>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2pPr>
            <a:lvl3pPr marR="0" lvl="2"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3pPr>
            <a:lvl4pPr marR="0" lvl="3"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4pPr>
            <a:lvl5pPr marR="0" lvl="4"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5pPr>
            <a:lvl6pPr marR="0" lvl="5"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6pPr>
            <a:lvl7pPr marR="0" lvl="6"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7pPr>
            <a:lvl8pPr marR="0" lvl="7"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8pPr>
            <a:lvl9pPr marR="0" lvl="8"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9pPr>
          </a:lstStyle>
          <a:p>
            <a:pPr algn="ctr" defTabSz="1219170">
              <a:buClr>
                <a:srgbClr val="134D57"/>
              </a:buClr>
              <a:defRPr/>
            </a:pPr>
            <a:r>
              <a:rPr lang="en-IN" sz="2667" kern="0" dirty="0">
                <a:solidFill>
                  <a:srgbClr val="134D57"/>
                </a:solidFill>
              </a:rPr>
              <a:t>References</a:t>
            </a:r>
          </a:p>
        </p:txBody>
      </p:sp>
    </p:spTree>
    <p:extLst>
      <p:ext uri="{BB962C8B-B14F-4D97-AF65-F5344CB8AC3E}">
        <p14:creationId xmlns:p14="http://schemas.microsoft.com/office/powerpoint/2010/main" val="3375501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9E226-95A0-9E24-DE32-F9398F48E5C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A1AF14-1CC6-9E59-CAED-54FBE43F9296}"/>
              </a:ext>
            </a:extLst>
          </p:cNvPr>
          <p:cNvSpPr>
            <a:spLocks noGrp="1"/>
          </p:cNvSpPr>
          <p:nvPr>
            <p:ph type="sldNum" idx="12"/>
          </p:nvPr>
        </p:nvSpPr>
        <p:spPr/>
        <p:txBody>
          <a:bodyPr/>
          <a:lstStyle/>
          <a:p>
            <a:fld id="{00000000-1234-1234-1234-123412341234}" type="slidenum">
              <a:rPr lang="en" smtClean="0"/>
              <a:pPr/>
              <a:t>26</a:t>
            </a:fld>
            <a:endParaRPr lang="en"/>
          </a:p>
        </p:txBody>
      </p:sp>
      <p:sp>
        <p:nvSpPr>
          <p:cNvPr id="7" name="Google Shape;1354;p125">
            <a:extLst>
              <a:ext uri="{FF2B5EF4-FFF2-40B4-BE49-F238E27FC236}">
                <a16:creationId xmlns:a16="http://schemas.microsoft.com/office/drawing/2014/main" id="{BE4E86D7-B5FE-8FD9-0E07-7AE4D8F7C228}"/>
              </a:ext>
            </a:extLst>
          </p:cNvPr>
          <p:cNvSpPr txBox="1">
            <a:spLocks/>
          </p:cNvSpPr>
          <p:nvPr/>
        </p:nvSpPr>
        <p:spPr>
          <a:xfrm>
            <a:off x="755000" y="1026498"/>
            <a:ext cx="10369600" cy="540732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1pPr>
            <a:lvl2pPr marL="914400" marR="0" lvl="1"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2pPr>
            <a:lvl3pPr marL="1371600" marR="0" lvl="2"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3pPr>
            <a:lvl4pPr marL="1828800" marR="0" lvl="3"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4pPr>
            <a:lvl5pPr marL="2286000" marR="0" lvl="4"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5pPr>
            <a:lvl6pPr marL="2743200" marR="0" lvl="5"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6pPr>
            <a:lvl7pPr marL="3200400" marR="0" lvl="6"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7pPr>
            <a:lvl8pPr marL="3657600" marR="0" lvl="7"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8pPr>
            <a:lvl9pPr marL="4114800" marR="0" lvl="8" indent="-298450" algn="l" rtl="0">
              <a:lnSpc>
                <a:spcPct val="115000"/>
              </a:lnSpc>
              <a:spcBef>
                <a:spcPts val="0"/>
              </a:spcBef>
              <a:spcAft>
                <a:spcPts val="0"/>
              </a:spcAft>
              <a:buClr>
                <a:schemeClr val="dk2"/>
              </a:buClr>
              <a:buSzPts val="1100"/>
              <a:buFont typeface="Inter Medium"/>
              <a:buChar char="■"/>
              <a:defRPr sz="1100" b="0" i="0" u="none" strike="noStrike" cap="none">
                <a:solidFill>
                  <a:schemeClr val="dk2"/>
                </a:solidFill>
                <a:latin typeface="Inter Medium"/>
                <a:ea typeface="Inter Medium"/>
                <a:cs typeface="Inter Medium"/>
                <a:sym typeface="Inter Medium"/>
              </a:defRPr>
            </a:lvl9pPr>
          </a:lstStyle>
          <a:p>
            <a:pPr marL="211661" indent="0" defTabSz="1219170">
              <a:buClr>
                <a:srgbClr val="134D57"/>
              </a:buClr>
              <a:buNone/>
              <a:defRPr/>
            </a:pPr>
            <a:r>
              <a:rPr lang="en-US" sz="1867" kern="0" dirty="0">
                <a:solidFill>
                  <a:srgbClr val="134D57"/>
                </a:solidFill>
                <a:latin typeface="-apple-system"/>
              </a:rPr>
              <a:t>[6] Mien Van Tran et al. “Robust prediction of workability properties for 3D printing with steel slag aggregate using bayesian regularization and evolution algorithm”. In: Construction and Building Materials 431 (2024), p. 136470.</a:t>
            </a:r>
          </a:p>
          <a:p>
            <a:pPr marL="211661" indent="0" defTabSz="1219170">
              <a:buClr>
                <a:srgbClr val="134D57"/>
              </a:buClr>
              <a:buNone/>
              <a:defRPr/>
            </a:pPr>
            <a:endParaRPr lang="en-US" sz="1867" kern="0" dirty="0">
              <a:solidFill>
                <a:srgbClr val="134D57"/>
              </a:solidFill>
              <a:latin typeface="-apple-system"/>
            </a:endParaRPr>
          </a:p>
          <a:p>
            <a:pPr marL="211661" indent="0" defTabSz="1219170">
              <a:buClr>
                <a:srgbClr val="134D57"/>
              </a:buClr>
              <a:buNone/>
              <a:defRPr/>
            </a:pPr>
            <a:r>
              <a:rPr lang="en-US" sz="1867" kern="0" dirty="0">
                <a:solidFill>
                  <a:srgbClr val="134D57"/>
                </a:solidFill>
                <a:latin typeface="-apple-system"/>
              </a:rPr>
              <a:t>[7] Yi-Hung Chiu, Ya-Hsuan Liao, and Jia-Yang Juang. “Designing bioinspired composite structures via genetic algorithm and conditional variational autoencoder”. In: Polymers 15.2 (2023), p. 281.</a:t>
            </a:r>
          </a:p>
          <a:p>
            <a:pPr marL="211661" indent="0" defTabSz="1219170">
              <a:buClr>
                <a:srgbClr val="134D57"/>
              </a:buClr>
              <a:buNone/>
              <a:defRPr/>
            </a:pPr>
            <a:endParaRPr lang="en-US" sz="1867" kern="0" dirty="0">
              <a:solidFill>
                <a:srgbClr val="134D57"/>
              </a:solidFill>
              <a:latin typeface="-apple-system"/>
            </a:endParaRPr>
          </a:p>
          <a:p>
            <a:pPr marL="211661" indent="0" defTabSz="1219170">
              <a:buClr>
                <a:srgbClr val="134D57"/>
              </a:buClr>
              <a:buNone/>
              <a:defRPr/>
            </a:pPr>
            <a:r>
              <a:rPr lang="en-US" sz="1867" kern="0" dirty="0">
                <a:solidFill>
                  <a:srgbClr val="134D57"/>
                </a:solidFill>
                <a:latin typeface="-apple-system"/>
              </a:rPr>
              <a:t>[8] José Rivera-Pérez and Imad L Al-Qadi. “Asphalt concrete mix design optimization using autoencoder deep neural networks”. In: Transportation Research Record 2678.1 (2024), pp. 426–438.</a:t>
            </a:r>
          </a:p>
          <a:p>
            <a:pPr marL="211661" indent="0" defTabSz="1219170">
              <a:buClr>
                <a:srgbClr val="134D57"/>
              </a:buClr>
              <a:buNone/>
              <a:defRPr/>
            </a:pPr>
            <a:endParaRPr lang="en-US" sz="1867" kern="0" dirty="0">
              <a:solidFill>
                <a:srgbClr val="134D57"/>
              </a:solidFill>
              <a:latin typeface="-apple-system"/>
            </a:endParaRPr>
          </a:p>
          <a:p>
            <a:pPr marL="211661" indent="0" defTabSz="1219170">
              <a:buClr>
                <a:srgbClr val="134D57"/>
              </a:buClr>
              <a:buNone/>
              <a:defRPr/>
            </a:pPr>
            <a:r>
              <a:rPr lang="en-US" sz="1867" kern="0" dirty="0">
                <a:solidFill>
                  <a:srgbClr val="134D57"/>
                </a:solidFill>
                <a:latin typeface="-apple-system"/>
              </a:rPr>
              <a:t>[9] Jie Yu et al. “Generative AI for performance-based design of engineered cementitious composite”. In: Composites Part B: Engineering 266 (2023), p. 110993.</a:t>
            </a:r>
          </a:p>
          <a:p>
            <a:pPr marL="211661" indent="0" defTabSz="1219170">
              <a:buClr>
                <a:srgbClr val="134D57"/>
              </a:buClr>
              <a:buNone/>
              <a:defRPr/>
            </a:pPr>
            <a:endParaRPr lang="en-US" sz="1867" kern="0" dirty="0">
              <a:solidFill>
                <a:srgbClr val="134D57"/>
              </a:solidFill>
              <a:latin typeface="-apple-system"/>
            </a:endParaRPr>
          </a:p>
          <a:p>
            <a:pPr marL="211661" indent="0" defTabSz="1219170">
              <a:buClr>
                <a:srgbClr val="134D57"/>
              </a:buClr>
              <a:buNone/>
              <a:defRPr/>
            </a:pPr>
            <a:r>
              <a:rPr lang="en-US" sz="1867" kern="0" dirty="0">
                <a:solidFill>
                  <a:srgbClr val="134D57"/>
                </a:solidFill>
                <a:latin typeface="-apple-system"/>
              </a:rPr>
              <a:t>[10] Khuong Le Nguyen, Minhaz Uddin, and Thong M Pham. “Generative artificial intelligence and optimisation framework for concrete mixture design with low cost and embodied carbon dioxide”. In: Construction and Building Materials 451 (2024), p. 138836.</a:t>
            </a:r>
          </a:p>
        </p:txBody>
      </p:sp>
      <p:sp>
        <p:nvSpPr>
          <p:cNvPr id="9" name="Google Shape;1353;p125">
            <a:extLst>
              <a:ext uri="{FF2B5EF4-FFF2-40B4-BE49-F238E27FC236}">
                <a16:creationId xmlns:a16="http://schemas.microsoft.com/office/drawing/2014/main" id="{D8D5A92D-5CBA-AA7C-014E-EE6745C2B7CB}"/>
              </a:ext>
            </a:extLst>
          </p:cNvPr>
          <p:cNvSpPr txBox="1">
            <a:spLocks/>
          </p:cNvSpPr>
          <p:nvPr/>
        </p:nvSpPr>
        <p:spPr>
          <a:xfrm>
            <a:off x="755000" y="391800"/>
            <a:ext cx="1068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000"/>
              <a:buFont typeface="Space Grotesk"/>
              <a:buNone/>
              <a:defRPr sz="2000" b="1" i="0" u="none" strike="noStrike" cap="none">
                <a:solidFill>
                  <a:schemeClr val="dk2"/>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2pPr>
            <a:lvl3pPr marR="0" lvl="2"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3pPr>
            <a:lvl4pPr marR="0" lvl="3"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4pPr>
            <a:lvl5pPr marR="0" lvl="4"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5pPr>
            <a:lvl6pPr marR="0" lvl="5"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6pPr>
            <a:lvl7pPr marR="0" lvl="6"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7pPr>
            <a:lvl8pPr marR="0" lvl="7"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8pPr>
            <a:lvl9pPr marR="0" lvl="8" algn="l" rtl="0">
              <a:lnSpc>
                <a:spcPct val="100000"/>
              </a:lnSpc>
              <a:spcBef>
                <a:spcPts val="0"/>
              </a:spcBef>
              <a:spcAft>
                <a:spcPts val="0"/>
              </a:spcAft>
              <a:buClr>
                <a:schemeClr val="dk2"/>
              </a:buClr>
              <a:buSzPts val="2000"/>
              <a:buFont typeface="Hanken Grotesk"/>
              <a:buNone/>
              <a:defRPr sz="2000" b="1" i="0" u="none" strike="noStrike" cap="none">
                <a:solidFill>
                  <a:schemeClr val="dk2"/>
                </a:solidFill>
                <a:latin typeface="Hanken Grotesk"/>
                <a:ea typeface="Hanken Grotesk"/>
                <a:cs typeface="Hanken Grotesk"/>
                <a:sym typeface="Hanken Grotesk"/>
              </a:defRPr>
            </a:lvl9pPr>
          </a:lstStyle>
          <a:p>
            <a:pPr algn="ctr" defTabSz="1219170">
              <a:buClr>
                <a:srgbClr val="134D57"/>
              </a:buClr>
              <a:defRPr/>
            </a:pPr>
            <a:r>
              <a:rPr lang="en-IN" sz="2667" kern="0" dirty="0">
                <a:solidFill>
                  <a:srgbClr val="134D57"/>
                </a:solidFill>
              </a:rPr>
              <a:t>References</a:t>
            </a:r>
          </a:p>
        </p:txBody>
      </p:sp>
    </p:spTree>
    <p:extLst>
      <p:ext uri="{BB962C8B-B14F-4D97-AF65-F5344CB8AC3E}">
        <p14:creationId xmlns:p14="http://schemas.microsoft.com/office/powerpoint/2010/main" val="1679414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34B5-32E4-DE65-F7E5-FA6FE6A8ABDD}"/>
              </a:ext>
            </a:extLst>
          </p:cNvPr>
          <p:cNvSpPr>
            <a:spLocks noGrp="1"/>
          </p:cNvSpPr>
          <p:nvPr>
            <p:ph type="title"/>
          </p:nvPr>
        </p:nvSpPr>
        <p:spPr/>
        <p:txBody>
          <a:bodyPr>
            <a:normAutofit fontScale="90000"/>
          </a:bodyPr>
          <a:lstStyle/>
          <a:p>
            <a:r>
              <a:rPr lang="en-IN" b="1" kern="0" dirty="0">
                <a:solidFill>
                  <a:srgbClr val="134D57"/>
                </a:solidFill>
                <a:latin typeface="Space Grotesk"/>
                <a:cs typeface="Space Grotesk"/>
                <a:sym typeface="Space Grotesk"/>
              </a:rPr>
              <a:t>Thank You</a:t>
            </a:r>
            <a:br>
              <a:rPr lang="en-IN" b="1" kern="0" dirty="0">
                <a:solidFill>
                  <a:srgbClr val="134D57"/>
                </a:solidFill>
                <a:latin typeface="Space Grotesk"/>
                <a:cs typeface="Space Grotesk"/>
                <a:sym typeface="Space Grotesk"/>
              </a:rPr>
            </a:br>
            <a:endParaRPr lang="en-IN" dirty="0"/>
          </a:p>
        </p:txBody>
      </p:sp>
      <p:sp>
        <p:nvSpPr>
          <p:cNvPr id="3" name="Slide Number Placeholder 2">
            <a:extLst>
              <a:ext uri="{FF2B5EF4-FFF2-40B4-BE49-F238E27FC236}">
                <a16:creationId xmlns:a16="http://schemas.microsoft.com/office/drawing/2014/main" id="{3EF82D73-927B-F106-CB90-0106713A83B8}"/>
              </a:ext>
            </a:extLst>
          </p:cNvPr>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3110118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446C5D-C587-9951-7B25-3B2CF30C584A}"/>
              </a:ext>
            </a:extLst>
          </p:cNvPr>
          <p:cNvSpPr>
            <a:spLocks noGrp="1"/>
          </p:cNvSpPr>
          <p:nvPr>
            <p:ph type="sldNum" idx="12"/>
          </p:nvPr>
        </p:nvSpPr>
        <p:spPr/>
        <p:txBody>
          <a:bodyPr/>
          <a:lstStyle/>
          <a:p>
            <a:fld id="{00000000-1234-1234-1234-123412341234}" type="slidenum">
              <a:rPr lang="en" smtClean="0"/>
              <a:pPr/>
              <a:t>3</a:t>
            </a:fld>
            <a:endParaRPr lang="en"/>
          </a:p>
        </p:txBody>
      </p:sp>
      <p:sp>
        <p:nvSpPr>
          <p:cNvPr id="4" name="Google Shape;1353;p125">
            <a:extLst>
              <a:ext uri="{FF2B5EF4-FFF2-40B4-BE49-F238E27FC236}">
                <a16:creationId xmlns:a16="http://schemas.microsoft.com/office/drawing/2014/main" id="{FD476C2A-4765-2C5A-711D-7077C06D1B60}"/>
              </a:ext>
            </a:extLst>
          </p:cNvPr>
          <p:cNvSpPr txBox="1">
            <a:spLocks/>
          </p:cNvSpPr>
          <p:nvPr/>
        </p:nvSpPr>
        <p:spPr>
          <a:xfrm>
            <a:off x="755000" y="196958"/>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Challenges in Concrete Mix Design</a:t>
            </a:r>
            <a:endParaRPr lang="en-US" sz="3200" dirty="0">
              <a:latin typeface="Inter Medium" panose="020B0604020202020204" charset="0"/>
              <a:ea typeface="Inter Medium" panose="020B0604020202020204" charset="0"/>
            </a:endParaRPr>
          </a:p>
        </p:txBody>
      </p:sp>
      <p:pic>
        <p:nvPicPr>
          <p:cNvPr id="10" name="Picture 9">
            <a:extLst>
              <a:ext uri="{FF2B5EF4-FFF2-40B4-BE49-F238E27FC236}">
                <a16:creationId xmlns:a16="http://schemas.microsoft.com/office/drawing/2014/main" id="{14AC4385-1F91-5C2B-745A-B00592FA094F}"/>
              </a:ext>
            </a:extLst>
          </p:cNvPr>
          <p:cNvPicPr>
            <a:picLocks noChangeAspect="1"/>
          </p:cNvPicPr>
          <p:nvPr/>
        </p:nvPicPr>
        <p:blipFill>
          <a:blip r:embed="rId2"/>
          <a:stretch>
            <a:fillRect/>
          </a:stretch>
        </p:blipFill>
        <p:spPr>
          <a:xfrm>
            <a:off x="1820742" y="779680"/>
            <a:ext cx="8550515" cy="5700343"/>
          </a:xfrm>
          <a:prstGeom prst="rect">
            <a:avLst/>
          </a:prstGeom>
        </p:spPr>
      </p:pic>
    </p:spTree>
    <p:extLst>
      <p:ext uri="{BB962C8B-B14F-4D97-AF65-F5344CB8AC3E}">
        <p14:creationId xmlns:p14="http://schemas.microsoft.com/office/powerpoint/2010/main" val="272798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D818-559D-8F20-9381-65212BE2EEC3}"/>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E7B7592-B696-D20C-F41A-88BA06FB8523}"/>
              </a:ext>
            </a:extLst>
          </p:cNvPr>
          <p:cNvGraphicFramePr>
            <a:graphicFrameLocks noGrp="1"/>
          </p:cNvGraphicFramePr>
          <p:nvPr>
            <p:extLst>
              <p:ext uri="{D42A27DB-BD31-4B8C-83A1-F6EECF244321}">
                <p14:modId xmlns:p14="http://schemas.microsoft.com/office/powerpoint/2010/main" val="3170331145"/>
              </p:ext>
            </p:extLst>
          </p:nvPr>
        </p:nvGraphicFramePr>
        <p:xfrm>
          <a:off x="308658" y="718402"/>
          <a:ext cx="11574684" cy="6156961"/>
        </p:xfrm>
        <a:graphic>
          <a:graphicData uri="http://schemas.openxmlformats.org/drawingml/2006/table">
            <a:tbl>
              <a:tblPr firstRow="1" bandRow="1">
                <a:tableStyleId>{3B4B98B0-60AC-42C2-AFA5-B58CD77FA1E5}</a:tableStyleId>
              </a:tblPr>
              <a:tblGrid>
                <a:gridCol w="1307646">
                  <a:extLst>
                    <a:ext uri="{9D8B030D-6E8A-4147-A177-3AD203B41FA5}">
                      <a16:colId xmlns:a16="http://schemas.microsoft.com/office/drawing/2014/main" val="2237692077"/>
                    </a:ext>
                  </a:extLst>
                </a:gridCol>
                <a:gridCol w="2230691">
                  <a:extLst>
                    <a:ext uri="{9D8B030D-6E8A-4147-A177-3AD203B41FA5}">
                      <a16:colId xmlns:a16="http://schemas.microsoft.com/office/drawing/2014/main" val="178726753"/>
                    </a:ext>
                  </a:extLst>
                </a:gridCol>
                <a:gridCol w="2183415">
                  <a:extLst>
                    <a:ext uri="{9D8B030D-6E8A-4147-A177-3AD203B41FA5}">
                      <a16:colId xmlns:a16="http://schemas.microsoft.com/office/drawing/2014/main" val="4195284208"/>
                    </a:ext>
                  </a:extLst>
                </a:gridCol>
                <a:gridCol w="5852932">
                  <a:extLst>
                    <a:ext uri="{9D8B030D-6E8A-4147-A177-3AD203B41FA5}">
                      <a16:colId xmlns:a16="http://schemas.microsoft.com/office/drawing/2014/main" val="1648839523"/>
                    </a:ext>
                  </a:extLst>
                </a:gridCol>
              </a:tblGrid>
              <a:tr h="336204">
                <a:tc>
                  <a:txBody>
                    <a:bodyPr/>
                    <a:lstStyle/>
                    <a:p>
                      <a:r>
                        <a:rPr lang="en-IN" sz="1600" b="1"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IN" sz="1600" b="1" dirty="0">
                          <a:latin typeface="Times New Roman" panose="02020603050405020304" pitchFamily="18" charset="0"/>
                          <a:cs typeface="Times New Roman" panose="02020603050405020304" pitchFamily="18" charset="0"/>
                        </a:rPr>
                        <a:t>Objective</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IN" sz="1600" b="1">
                          <a:latin typeface="Times New Roman" panose="02020603050405020304" pitchFamily="18" charset="0"/>
                          <a:cs typeface="Times New Roman" panose="02020603050405020304" pitchFamily="18" charset="0"/>
                        </a:rPr>
                        <a:t>Method(s)</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b="1">
                          <a:latin typeface="Times New Roman" panose="02020603050405020304" pitchFamily="18" charset="0"/>
                          <a:cs typeface="Times New Roman" panose="02020603050405020304" pitchFamily="18" charset="0"/>
                        </a:rPr>
                        <a:t>Key Contributions</a:t>
                      </a:r>
                      <a:endParaRPr lang="en-IN"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3106298"/>
                  </a:ext>
                </a:extLst>
              </a:tr>
              <a:tr h="923379">
                <a:tc>
                  <a:txBody>
                    <a:bodyPr/>
                    <a:lstStyle/>
                    <a:p>
                      <a:r>
                        <a:rPr lang="en-IN" sz="1600" b="1">
                          <a:latin typeface="Times New Roman" panose="02020603050405020304" pitchFamily="18" charset="0"/>
                          <a:cs typeface="Times New Roman" panose="02020603050405020304" pitchFamily="18" charset="0"/>
                        </a:rPr>
                        <a:t>Van Tran et al. (2024)</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US" sz="1600" dirty="0">
                          <a:latin typeface="Times New Roman" panose="02020603050405020304" pitchFamily="18" charset="0"/>
                          <a:cs typeface="Times New Roman" panose="02020603050405020304" pitchFamily="18" charset="0"/>
                        </a:rPr>
                        <a:t>Predict workability of 3D printable concrete with steel slag aggregate</a:t>
                      </a:r>
                    </a:p>
                  </a:txBody>
                  <a:tcPr anchor="ctr"/>
                </a:tc>
                <a:tc>
                  <a:txBody>
                    <a:bodyPr/>
                    <a:lstStyle/>
                    <a:p>
                      <a:r>
                        <a:rPr lang="en-US" sz="1600" dirty="0">
                          <a:latin typeface="Times New Roman" panose="02020603050405020304" pitchFamily="18" charset="0"/>
                          <a:cs typeface="Times New Roman" panose="02020603050405020304" pitchFamily="18" charset="0"/>
                        </a:rPr>
                        <a:t>Bayesian Regularization and Evolution Algorithm</a:t>
                      </a:r>
                    </a:p>
                  </a:txBody>
                  <a:tcPr anchor="ctr"/>
                </a:tc>
                <a:tc>
                  <a:txBody>
                    <a:bodyPr/>
                    <a:lstStyle/>
                    <a:p>
                      <a:r>
                        <a:rPr lang="en-US" sz="1600" dirty="0">
                          <a:latin typeface="Times New Roman" panose="02020603050405020304" pitchFamily="18" charset="0"/>
                          <a:cs typeface="Times New Roman" panose="02020603050405020304" pitchFamily="18" charset="0"/>
                        </a:rPr>
                        <a:t>Proposed a hybrid ML framework for robust workability prediction; achieved improved generalization and reliability for concrete with alternative aggregates.</a:t>
                      </a:r>
                    </a:p>
                  </a:txBody>
                  <a:tcPr anchor="ctr"/>
                </a:tc>
                <a:extLst>
                  <a:ext uri="{0D108BD9-81ED-4DB2-BD59-A6C34878D82A}">
                    <a16:rowId xmlns:a16="http://schemas.microsoft.com/office/drawing/2014/main" val="1127014564"/>
                  </a:ext>
                </a:extLst>
              </a:tr>
              <a:tr h="1134437">
                <a:tc>
                  <a:txBody>
                    <a:bodyPr/>
                    <a:lstStyle/>
                    <a:p>
                      <a:r>
                        <a:rPr lang="en-IN" sz="1600" b="1" dirty="0">
                          <a:latin typeface="Times New Roman" panose="02020603050405020304" pitchFamily="18" charset="0"/>
                          <a:cs typeface="Times New Roman" panose="02020603050405020304" pitchFamily="18" charset="0"/>
                        </a:rPr>
                        <a:t>Huang et al. (2022)</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a:latin typeface="Times New Roman" panose="02020603050405020304" pitchFamily="18" charset="0"/>
                          <a:cs typeface="Times New Roman" panose="02020603050405020304" pitchFamily="18" charset="0"/>
                        </a:rPr>
                        <a:t>Predict compressive strength of ternary concrete containing cement, fly ash, and slag</a:t>
                      </a:r>
                    </a:p>
                  </a:txBody>
                  <a:tcPr anchor="ctr"/>
                </a:tc>
                <a:tc>
                  <a:txBody>
                    <a:bodyPr/>
                    <a:lstStyle/>
                    <a:p>
                      <a:r>
                        <a:rPr lang="nb-NO" sz="1600" dirty="0">
                          <a:latin typeface="Times New Roman" panose="02020603050405020304" pitchFamily="18" charset="0"/>
                          <a:cs typeface="Times New Roman" panose="02020603050405020304" pitchFamily="18" charset="0"/>
                        </a:rPr>
                        <a:t>Firefly Algorithm (FA) + Random Forest (RF)</a:t>
                      </a:r>
                    </a:p>
                  </a:txBody>
                  <a:tcPr anchor="ctr"/>
                </a:tc>
                <a:tc>
                  <a:txBody>
                    <a:bodyPr/>
                    <a:lstStyle/>
                    <a:p>
                      <a:r>
                        <a:rPr lang="en-US" sz="1600" dirty="0">
                          <a:latin typeface="Times New Roman" panose="02020603050405020304" pitchFamily="18" charset="0"/>
                          <a:cs typeface="Times New Roman" panose="02020603050405020304" pitchFamily="18" charset="0"/>
                        </a:rPr>
                        <a:t>Proposed a hybrid FA-RF model for accurate strength prediction; demonstrated superior performance compared to standalone ML methods.</a:t>
                      </a:r>
                    </a:p>
                  </a:txBody>
                  <a:tcPr anchor="ctr"/>
                </a:tc>
                <a:extLst>
                  <a:ext uri="{0D108BD9-81ED-4DB2-BD59-A6C34878D82A}">
                    <a16:rowId xmlns:a16="http://schemas.microsoft.com/office/drawing/2014/main" val="3543000956"/>
                  </a:ext>
                </a:extLst>
              </a:tr>
              <a:tr h="1314252">
                <a:tc>
                  <a:txBody>
                    <a:bodyPr/>
                    <a:lstStyle/>
                    <a:p>
                      <a:pPr lvl="0"/>
                      <a:r>
                        <a:rPr lang="en-IN" sz="1600" b="1" dirty="0" err="1">
                          <a:latin typeface="Times New Roman" panose="02020603050405020304" pitchFamily="18" charset="0"/>
                          <a:cs typeface="Times New Roman" panose="02020603050405020304" pitchFamily="18" charset="0"/>
                        </a:rPr>
                        <a:t>Katlav</a:t>
                      </a:r>
                      <a:r>
                        <a:rPr lang="en-IN" sz="1600" b="1" dirty="0">
                          <a:latin typeface="Times New Roman" panose="02020603050405020304" pitchFamily="18" charset="0"/>
                          <a:cs typeface="Times New Roman" panose="02020603050405020304" pitchFamily="18" charset="0"/>
                        </a:rPr>
                        <a:t> et al. (2024)</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lvl="0"/>
                      <a:r>
                        <a:rPr lang="en-US" sz="1600">
                          <a:latin typeface="Times New Roman" panose="02020603050405020304" pitchFamily="18" charset="0"/>
                          <a:cs typeface="Times New Roman" panose="02020603050405020304" pitchFamily="18" charset="0"/>
                        </a:rPr>
                        <a:t>Forecast compressive strength of ultra-high-performance concrete (UHPC)</a:t>
                      </a:r>
                    </a:p>
                  </a:txBody>
                  <a:tcPr anchor="ctr"/>
                </a:tc>
                <a:tc>
                  <a:txBody>
                    <a:bodyPr/>
                    <a:lstStyle/>
                    <a:p>
                      <a:pPr lvl="0"/>
                      <a:r>
                        <a:rPr lang="en-US" sz="1600" dirty="0">
                          <a:latin typeface="Times New Roman" panose="02020603050405020304" pitchFamily="18" charset="0"/>
                          <a:cs typeface="Times New Roman" panose="02020603050405020304" pitchFamily="18" charset="0"/>
                        </a:rPr>
                        <a:t>CatBoost model optimized with various algorithms</a:t>
                      </a:r>
                    </a:p>
                  </a:txBody>
                  <a:tcPr anchor="ctr"/>
                </a:tc>
                <a:tc>
                  <a:txBody>
                    <a:bodyPr/>
                    <a:lstStyle/>
                    <a:p>
                      <a:pPr lvl="0"/>
                      <a:r>
                        <a:rPr lang="en-US" sz="1600" dirty="0">
                          <a:latin typeface="Times New Roman" panose="02020603050405020304" pitchFamily="18" charset="0"/>
                          <a:cs typeface="Times New Roman" panose="02020603050405020304" pitchFamily="18" charset="0"/>
                        </a:rPr>
                        <a:t>Enhanced UHPC strength prediction using optimized CatBoost; demonstrated improved accuracy over traditional ML approaches through comparative optimization techniques</a:t>
                      </a:r>
                    </a:p>
                  </a:txBody>
                  <a:tcPr anchor="ctr"/>
                </a:tc>
                <a:extLst>
                  <a:ext uri="{0D108BD9-81ED-4DB2-BD59-A6C34878D82A}">
                    <a16:rowId xmlns:a16="http://schemas.microsoft.com/office/drawing/2014/main" val="3834932259"/>
                  </a:ext>
                </a:extLst>
              </a:tr>
              <a:tr h="1314252">
                <a:tc>
                  <a:txBody>
                    <a:bodyPr/>
                    <a:lstStyle/>
                    <a:p>
                      <a:r>
                        <a:rPr lang="it-IT" sz="1600" b="1" dirty="0">
                          <a:latin typeface="Times New Roman" panose="02020603050405020304" pitchFamily="18" charset="0"/>
                          <a:cs typeface="Times New Roman" panose="02020603050405020304" pitchFamily="18" charset="0"/>
                        </a:rPr>
                        <a:t>Mohammadi Golafshani et al. (2024)</a:t>
                      </a:r>
                      <a:endParaRPr lang="it-IT"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latin typeface="Times New Roman" panose="02020603050405020304" pitchFamily="18" charset="0"/>
                          <a:cs typeface="Times New Roman" panose="02020603050405020304" pitchFamily="18" charset="0"/>
                        </a:rPr>
                        <a:t>Predict and optimize compressive strength of recycled aggregate concrete for sustainable mix design</a:t>
                      </a:r>
                    </a:p>
                  </a:txBody>
                  <a:tcPr anchor="ctr"/>
                </a:tc>
                <a:tc>
                  <a:txBody>
                    <a:bodyPr/>
                    <a:lstStyle/>
                    <a:p>
                      <a:r>
                        <a:rPr lang="en-US" sz="1600" dirty="0">
                          <a:latin typeface="Times New Roman" panose="02020603050405020304" pitchFamily="18" charset="0"/>
                          <a:cs typeface="Times New Roman" panose="02020603050405020304" pitchFamily="18" charset="0"/>
                        </a:rPr>
                        <a:t>Multiple ML models + Stacking + Multi-objective Water Cycle Algorithm</a:t>
                      </a:r>
                    </a:p>
                  </a:txBody>
                  <a:tcPr anchor="ctr"/>
                </a:tc>
                <a:tc>
                  <a:txBody>
                    <a:bodyPr/>
                    <a:lstStyle/>
                    <a:p>
                      <a:r>
                        <a:rPr lang="en-US" sz="1600">
                          <a:latin typeface="Times New Roman" panose="02020603050405020304" pitchFamily="18" charset="0"/>
                          <a:cs typeface="Times New Roman" panose="02020603050405020304" pitchFamily="18" charset="0"/>
                        </a:rPr>
                        <a:t>Achieved high prediction accuracy using stacking; identified key factors via sensitivity analysis; optimized mix for strength, CO2 emissions, and cost using water cycle algorithm; developed user-friendly interface.</a:t>
                      </a:r>
                    </a:p>
                  </a:txBody>
                  <a:tcPr anchor="ctr"/>
                </a:tc>
                <a:extLst>
                  <a:ext uri="{0D108BD9-81ED-4DB2-BD59-A6C34878D82A}">
                    <a16:rowId xmlns:a16="http://schemas.microsoft.com/office/drawing/2014/main" val="3788845936"/>
                  </a:ext>
                </a:extLst>
              </a:tr>
              <a:tr h="1134437">
                <a:tc>
                  <a:txBody>
                    <a:bodyPr/>
                    <a:lstStyle/>
                    <a:p>
                      <a:r>
                        <a:rPr lang="en-IN" sz="1600" b="1" dirty="0">
                          <a:latin typeface="Times New Roman" panose="02020603050405020304" pitchFamily="18" charset="0"/>
                          <a:cs typeface="Times New Roman" panose="02020603050405020304" pitchFamily="18" charset="0"/>
                        </a:rPr>
                        <a:t>Zheng et al. (2023)</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a:latin typeface="Times New Roman" panose="02020603050405020304" pitchFamily="18" charset="0"/>
                          <a:cs typeface="Times New Roman" panose="02020603050405020304" pitchFamily="18" charset="0"/>
                        </a:rPr>
                        <a:t>Perform multi-objective optimization of concrete mix design using ML</a:t>
                      </a:r>
                    </a:p>
                  </a:txBody>
                  <a:tcPr anchor="ctr"/>
                </a:tc>
                <a:tc>
                  <a:txBody>
                    <a:bodyPr/>
                    <a:lstStyle/>
                    <a:p>
                      <a:r>
                        <a:rPr lang="en-US" sz="1600" dirty="0">
                          <a:latin typeface="Times New Roman" panose="02020603050405020304" pitchFamily="18" charset="0"/>
                          <a:cs typeface="Times New Roman" panose="02020603050405020304" pitchFamily="18" charset="0"/>
                        </a:rPr>
                        <a:t>Bayesian Optimization, 12 Machine Learning models + NSGA-III and C-TAEA</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latin typeface="Times New Roman" panose="02020603050405020304" pitchFamily="18" charset="0"/>
                          <a:cs typeface="Times New Roman" panose="02020603050405020304" pitchFamily="18" charset="0"/>
                        </a:rPr>
                        <a:t>Developed an ML-based framework for optimizing concrete mixes; balanced compressive strength with other mix performance objectives; demonstrated effectiveness in practical mix design scenarios.</a:t>
                      </a:r>
                    </a:p>
                  </a:txBody>
                  <a:tcPr anchor="ctr"/>
                </a:tc>
                <a:extLst>
                  <a:ext uri="{0D108BD9-81ED-4DB2-BD59-A6C34878D82A}">
                    <a16:rowId xmlns:a16="http://schemas.microsoft.com/office/drawing/2014/main" val="3253190475"/>
                  </a:ext>
                </a:extLst>
              </a:tr>
            </a:tbl>
          </a:graphicData>
        </a:graphic>
      </p:graphicFrame>
      <p:sp>
        <p:nvSpPr>
          <p:cNvPr id="4" name="Google Shape;1353;p125">
            <a:extLst>
              <a:ext uri="{FF2B5EF4-FFF2-40B4-BE49-F238E27FC236}">
                <a16:creationId xmlns:a16="http://schemas.microsoft.com/office/drawing/2014/main" id="{E97557FC-5D15-8402-68CE-8038762370C7}"/>
              </a:ext>
            </a:extLst>
          </p:cNvPr>
          <p:cNvSpPr txBox="1">
            <a:spLocks/>
          </p:cNvSpPr>
          <p:nvPr/>
        </p:nvSpPr>
        <p:spPr>
          <a:xfrm>
            <a:off x="755000" y="0"/>
            <a:ext cx="10682000" cy="70104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Literature Review: Regression and Optimization</a:t>
            </a:r>
            <a:endParaRPr lang="en-US" sz="3200" dirty="0">
              <a:latin typeface="Inter Medium" panose="020B0604020202020204" charset="0"/>
              <a:ea typeface="Inter Medium" panose="020B0604020202020204" charset="0"/>
            </a:endParaRPr>
          </a:p>
        </p:txBody>
      </p:sp>
    </p:spTree>
    <p:extLst>
      <p:ext uri="{BB962C8B-B14F-4D97-AF65-F5344CB8AC3E}">
        <p14:creationId xmlns:p14="http://schemas.microsoft.com/office/powerpoint/2010/main" val="844403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0521A-729F-DE69-7442-50DB2074D041}"/>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BB87CCA-3EFB-4791-F8B7-06AE4817BF4C}"/>
              </a:ext>
            </a:extLst>
          </p:cNvPr>
          <p:cNvGraphicFramePr>
            <a:graphicFrameLocks noGrp="1"/>
          </p:cNvGraphicFramePr>
          <p:nvPr>
            <p:extLst>
              <p:ext uri="{D42A27DB-BD31-4B8C-83A1-F6EECF244321}">
                <p14:modId xmlns:p14="http://schemas.microsoft.com/office/powerpoint/2010/main" val="1556630172"/>
              </p:ext>
            </p:extLst>
          </p:nvPr>
        </p:nvGraphicFramePr>
        <p:xfrm>
          <a:off x="308658" y="718402"/>
          <a:ext cx="11574684" cy="6141404"/>
        </p:xfrm>
        <a:graphic>
          <a:graphicData uri="http://schemas.openxmlformats.org/drawingml/2006/table">
            <a:tbl>
              <a:tblPr firstRow="1" bandRow="1">
                <a:tableStyleId>{3B4B98B0-60AC-42C2-AFA5-B58CD77FA1E5}</a:tableStyleId>
              </a:tblPr>
              <a:tblGrid>
                <a:gridCol w="1307646">
                  <a:extLst>
                    <a:ext uri="{9D8B030D-6E8A-4147-A177-3AD203B41FA5}">
                      <a16:colId xmlns:a16="http://schemas.microsoft.com/office/drawing/2014/main" val="2237692077"/>
                    </a:ext>
                  </a:extLst>
                </a:gridCol>
                <a:gridCol w="1983423">
                  <a:extLst>
                    <a:ext uri="{9D8B030D-6E8A-4147-A177-3AD203B41FA5}">
                      <a16:colId xmlns:a16="http://schemas.microsoft.com/office/drawing/2014/main" val="178726753"/>
                    </a:ext>
                  </a:extLst>
                </a:gridCol>
                <a:gridCol w="1794076">
                  <a:extLst>
                    <a:ext uri="{9D8B030D-6E8A-4147-A177-3AD203B41FA5}">
                      <a16:colId xmlns:a16="http://schemas.microsoft.com/office/drawing/2014/main" val="4195284208"/>
                    </a:ext>
                  </a:extLst>
                </a:gridCol>
                <a:gridCol w="6489539">
                  <a:extLst>
                    <a:ext uri="{9D8B030D-6E8A-4147-A177-3AD203B41FA5}">
                      <a16:colId xmlns:a16="http://schemas.microsoft.com/office/drawing/2014/main" val="1648839523"/>
                    </a:ext>
                  </a:extLst>
                </a:gridCol>
              </a:tblGrid>
              <a:tr h="334848">
                <a:tc>
                  <a:txBody>
                    <a:bodyPr/>
                    <a:lstStyle/>
                    <a:p>
                      <a:r>
                        <a:rPr lang="en-IN" sz="1600" b="1"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IN" sz="1600" b="1">
                          <a:latin typeface="Times New Roman" panose="02020603050405020304" pitchFamily="18" charset="0"/>
                          <a:cs typeface="Times New Roman" panose="02020603050405020304" pitchFamily="18" charset="0"/>
                        </a:rPr>
                        <a:t>Objective</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b="1">
                          <a:latin typeface="Times New Roman" panose="02020603050405020304" pitchFamily="18" charset="0"/>
                          <a:cs typeface="Times New Roman" panose="02020603050405020304" pitchFamily="18" charset="0"/>
                        </a:rPr>
                        <a:t>Method(s)</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b="1">
                          <a:latin typeface="Times New Roman" panose="02020603050405020304" pitchFamily="18" charset="0"/>
                          <a:cs typeface="Times New Roman" panose="02020603050405020304" pitchFamily="18" charset="0"/>
                        </a:rPr>
                        <a:t>Key Contributions</a:t>
                      </a:r>
                      <a:endParaRPr lang="en-IN"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3106298"/>
                  </a:ext>
                </a:extLst>
              </a:tr>
              <a:tr h="1065426">
                <a:tc>
                  <a:txBody>
                    <a:bodyPr/>
                    <a:lstStyle/>
                    <a:p>
                      <a:r>
                        <a:rPr lang="en-IN" sz="1600" b="1" dirty="0">
                          <a:latin typeface="Times New Roman" panose="02020603050405020304" pitchFamily="18" charset="0"/>
                          <a:cs typeface="Times New Roman" panose="02020603050405020304" pitchFamily="18" charset="0"/>
                        </a:rPr>
                        <a:t>Chiu et al. (2023)</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a:latin typeface="Times New Roman" panose="02020603050405020304" pitchFamily="18" charset="0"/>
                          <a:cs typeface="Times New Roman" panose="02020603050405020304" pitchFamily="18" charset="0"/>
                        </a:rPr>
                        <a:t>Design composite structures with bioinspiration using generative models</a:t>
                      </a:r>
                    </a:p>
                  </a:txBody>
                  <a:tcPr anchor="ctr"/>
                </a:tc>
                <a:tc>
                  <a:txBody>
                    <a:bodyPr/>
                    <a:lstStyle/>
                    <a:p>
                      <a:r>
                        <a:rPr lang="en-IN" sz="1600">
                          <a:latin typeface="Times New Roman" panose="02020603050405020304" pitchFamily="18" charset="0"/>
                          <a:cs typeface="Times New Roman" panose="02020603050405020304" pitchFamily="18" charset="0"/>
                        </a:rPr>
                        <a:t>CVAE + Genetic Algorithm</a:t>
                      </a:r>
                    </a:p>
                  </a:txBody>
                  <a:tcPr anchor="ctr"/>
                </a:tc>
                <a:tc>
                  <a:txBody>
                    <a:bodyPr/>
                    <a:lstStyle/>
                    <a:p>
                      <a:r>
                        <a:rPr lang="en-US" sz="1600">
                          <a:latin typeface="Times New Roman" panose="02020603050405020304" pitchFamily="18" charset="0"/>
                          <a:cs typeface="Times New Roman" panose="02020603050405020304" pitchFamily="18" charset="0"/>
                        </a:rPr>
                        <a:t>Combined CVAE with GA to optimize bioinspired structures; improved material efficiency and performance.</a:t>
                      </a:r>
                    </a:p>
                  </a:txBody>
                  <a:tcPr anchor="ctr"/>
                </a:tc>
                <a:extLst>
                  <a:ext uri="{0D108BD9-81ED-4DB2-BD59-A6C34878D82A}">
                    <a16:rowId xmlns:a16="http://schemas.microsoft.com/office/drawing/2014/main" val="1127014564"/>
                  </a:ext>
                </a:extLst>
              </a:tr>
              <a:tr h="1097825">
                <a:tc>
                  <a:txBody>
                    <a:bodyPr/>
                    <a:lstStyle/>
                    <a:p>
                      <a:r>
                        <a:rPr lang="en-IN" sz="1600" b="1" dirty="0">
                          <a:latin typeface="Times New Roman" panose="02020603050405020304" pitchFamily="18" charset="0"/>
                          <a:cs typeface="Times New Roman" panose="02020603050405020304" pitchFamily="18" charset="0"/>
                        </a:rPr>
                        <a:t>Rivera-Perez et al. (2024)</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a:latin typeface="Times New Roman" panose="02020603050405020304" pitchFamily="18" charset="0"/>
                          <a:cs typeface="Times New Roman" panose="02020603050405020304" pitchFamily="18" charset="0"/>
                        </a:rPr>
                        <a:t>Optimize asphalt mix design using deep learning</a:t>
                      </a:r>
                    </a:p>
                  </a:txBody>
                  <a:tcPr anchor="ctr"/>
                </a:tc>
                <a:tc>
                  <a:txBody>
                    <a:bodyPr/>
                    <a:lstStyle/>
                    <a:p>
                      <a:r>
                        <a:rPr lang="en-IN" sz="1600">
                          <a:latin typeface="Times New Roman" panose="02020603050405020304" pitchFamily="18" charset="0"/>
                          <a:cs typeface="Times New Roman" panose="02020603050405020304" pitchFamily="18" charset="0"/>
                        </a:rPr>
                        <a:t>Autoencoder + DNN</a:t>
                      </a:r>
                    </a:p>
                  </a:txBody>
                  <a:tcPr anchor="ctr"/>
                </a:tc>
                <a:tc>
                  <a:txBody>
                    <a:bodyPr/>
                    <a:lstStyle/>
                    <a:p>
                      <a:r>
                        <a:rPr lang="en-US" sz="1600">
                          <a:latin typeface="Times New Roman" panose="02020603050405020304" pitchFamily="18" charset="0"/>
                          <a:cs typeface="Times New Roman" panose="02020603050405020304" pitchFamily="18" charset="0"/>
                        </a:rPr>
                        <a:t>Used unsupervised autoencoders to guide asphalt concrete design; reduced trial-and-error in lab testing.</a:t>
                      </a:r>
                    </a:p>
                  </a:txBody>
                  <a:tcPr anchor="ctr"/>
                </a:tc>
                <a:extLst>
                  <a:ext uri="{0D108BD9-81ED-4DB2-BD59-A6C34878D82A}">
                    <a16:rowId xmlns:a16="http://schemas.microsoft.com/office/drawing/2014/main" val="3543000956"/>
                  </a:ext>
                </a:extLst>
              </a:tr>
              <a:tr h="1271837">
                <a:tc>
                  <a:txBody>
                    <a:bodyPr/>
                    <a:lstStyle/>
                    <a:p>
                      <a:r>
                        <a:rPr lang="en-IN" sz="1600" b="1" dirty="0">
                          <a:latin typeface="Times New Roman" panose="02020603050405020304" pitchFamily="18" charset="0"/>
                          <a:cs typeface="Times New Roman" panose="02020603050405020304" pitchFamily="18" charset="0"/>
                        </a:rPr>
                        <a:t>Yu et al. (2023)</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a:latin typeface="Times New Roman" panose="02020603050405020304" pitchFamily="18" charset="0"/>
                          <a:cs typeface="Times New Roman" panose="02020603050405020304" pitchFamily="18" charset="0"/>
                        </a:rPr>
                        <a:t>Use generative AI for engineered cementitious composite design</a:t>
                      </a:r>
                    </a:p>
                  </a:txBody>
                  <a:tcPr anchor="ctr"/>
                </a:tc>
                <a:tc>
                  <a:txBody>
                    <a:bodyPr/>
                    <a:lstStyle/>
                    <a:p>
                      <a:r>
                        <a:rPr lang="en-IN" sz="1600">
                          <a:latin typeface="Times New Roman" panose="02020603050405020304" pitchFamily="18" charset="0"/>
                          <a:cs typeface="Times New Roman" panose="02020603050405020304" pitchFamily="18" charset="0"/>
                        </a:rPr>
                        <a:t>ANN, Invertible Neural Network</a:t>
                      </a:r>
                    </a:p>
                  </a:txBody>
                  <a:tcPr anchor="ctr"/>
                </a:tc>
                <a:tc>
                  <a:txBody>
                    <a:bodyPr/>
                    <a:lstStyle/>
                    <a:p>
                      <a:r>
                        <a:rPr lang="en-US" sz="1600">
                          <a:latin typeface="Times New Roman" panose="02020603050405020304" pitchFamily="18" charset="0"/>
                          <a:cs typeface="Times New Roman" panose="02020603050405020304" pitchFamily="18" charset="0"/>
                        </a:rPr>
                        <a:t>Applied generative modeling to ECC design; improved mechanical performance and design flexibility.</a:t>
                      </a:r>
                    </a:p>
                  </a:txBody>
                  <a:tcPr anchor="ctr"/>
                </a:tc>
                <a:extLst>
                  <a:ext uri="{0D108BD9-81ED-4DB2-BD59-A6C34878D82A}">
                    <a16:rowId xmlns:a16="http://schemas.microsoft.com/office/drawing/2014/main" val="3834932259"/>
                  </a:ext>
                </a:extLst>
              </a:tr>
              <a:tr h="1271837">
                <a:tc>
                  <a:txBody>
                    <a:bodyPr/>
                    <a:lstStyle/>
                    <a:p>
                      <a:r>
                        <a:rPr lang="fr-FR" sz="1600" b="1" dirty="0">
                          <a:latin typeface="Times New Roman" panose="02020603050405020304" pitchFamily="18" charset="0"/>
                          <a:cs typeface="Times New Roman" panose="02020603050405020304" pitchFamily="18" charset="0"/>
                        </a:rPr>
                        <a:t>Le Nguyen et al. (2024)</a:t>
                      </a:r>
                      <a:endParaRPr lang="fr-FR" sz="1600" dirty="0">
                        <a:latin typeface="Times New Roman" panose="02020603050405020304" pitchFamily="18" charset="0"/>
                        <a:cs typeface="Times New Roman" panose="02020603050405020304" pitchFamily="18" charset="0"/>
                      </a:endParaRPr>
                    </a:p>
                  </a:txBody>
                  <a:tcPr anchor="ctr"/>
                </a:tc>
                <a:tc>
                  <a:txBody>
                    <a:bodyPr/>
                    <a:lstStyle/>
                    <a:p>
                      <a:r>
                        <a:rPr lang="en-US" sz="1600">
                          <a:latin typeface="Times New Roman" panose="02020603050405020304" pitchFamily="18" charset="0"/>
                          <a:cs typeface="Times New Roman" panose="02020603050405020304" pitchFamily="18" charset="0"/>
                        </a:rPr>
                        <a:t>Optimize concrete mixtures for cost and carbon using generative AI</a:t>
                      </a:r>
                    </a:p>
                  </a:txBody>
                  <a:tcPr anchor="ctr"/>
                </a:tc>
                <a:tc>
                  <a:txBody>
                    <a:bodyPr/>
                    <a:lstStyle/>
                    <a:p>
                      <a:r>
                        <a:rPr lang="it-IT" sz="1600" dirty="0">
                          <a:latin typeface="Times New Roman" panose="02020603050405020304" pitchFamily="18" charset="0"/>
                          <a:cs typeface="Times New Roman" panose="02020603050405020304" pitchFamily="18" charset="0"/>
                        </a:rPr>
                        <a:t>BO + ML models, Generative AI + MOO</a:t>
                      </a:r>
                    </a:p>
                  </a:txBody>
                  <a:tcPr anchor="ctr"/>
                </a:tc>
                <a:tc>
                  <a:txBody>
                    <a:bodyPr/>
                    <a:lstStyle/>
                    <a:p>
                      <a:r>
                        <a:rPr lang="en-US" sz="1600">
                          <a:latin typeface="Times New Roman" panose="02020603050405020304" pitchFamily="18" charset="0"/>
                          <a:cs typeface="Times New Roman" panose="02020603050405020304" pitchFamily="18" charset="0"/>
                        </a:rPr>
                        <a:t>Developed framework for low-cost, low-carbon mix design; enabled automated generation of optimal concrete formulations.</a:t>
                      </a:r>
                    </a:p>
                  </a:txBody>
                  <a:tcPr anchor="ctr"/>
                </a:tc>
                <a:extLst>
                  <a:ext uri="{0D108BD9-81ED-4DB2-BD59-A6C34878D82A}">
                    <a16:rowId xmlns:a16="http://schemas.microsoft.com/office/drawing/2014/main" val="3788845936"/>
                  </a:ext>
                </a:extLst>
              </a:tr>
              <a:tr h="1097825">
                <a:tc>
                  <a:txBody>
                    <a:bodyPr/>
                    <a:lstStyle/>
                    <a:p>
                      <a:r>
                        <a:rPr lang="en-IN" sz="1600" b="1">
                          <a:latin typeface="Times New Roman" panose="02020603050405020304" pitchFamily="18" charset="0"/>
                          <a:cs typeface="Times New Roman" panose="02020603050405020304" pitchFamily="18" charset="0"/>
                        </a:rPr>
                        <a:t>Gao et al. (2024)</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a:latin typeface="Times New Roman" panose="02020603050405020304" pitchFamily="18" charset="0"/>
                          <a:cs typeface="Times New Roman" panose="02020603050405020304" pitchFamily="18" charset="0"/>
                        </a:rPr>
                        <a:t>Generate sustainable concrete mixes using AI</a:t>
                      </a:r>
                    </a:p>
                  </a:txBody>
                  <a:tcPr anchor="ctr"/>
                </a:tc>
                <a:tc>
                  <a:txBody>
                    <a:bodyPr/>
                    <a:lstStyle/>
                    <a:p>
                      <a:r>
                        <a:rPr lang="en-IN" sz="1600">
                          <a:latin typeface="Times New Roman" panose="02020603050405020304" pitchFamily="18" charset="0"/>
                          <a:cs typeface="Times New Roman" panose="02020603050405020304" pitchFamily="18" charset="0"/>
                        </a:rPr>
                        <a:t>Variational Autoencoder</a:t>
                      </a:r>
                    </a:p>
                  </a:txBody>
                  <a:tcPr anchor="ctr"/>
                </a:tc>
                <a:tc>
                  <a:txBody>
                    <a:bodyPr/>
                    <a:lstStyle/>
                    <a:p>
                      <a:r>
                        <a:rPr lang="en-US" sz="1600" dirty="0">
                          <a:latin typeface="Times New Roman" panose="02020603050405020304" pitchFamily="18" charset="0"/>
                          <a:cs typeface="Times New Roman" panose="02020603050405020304" pitchFamily="18" charset="0"/>
                        </a:rPr>
                        <a:t>Demonstrated generative model use in concrete mix design; balanced sustainability and structural performance.</a:t>
                      </a:r>
                    </a:p>
                  </a:txBody>
                  <a:tcPr anchor="ctr"/>
                </a:tc>
                <a:extLst>
                  <a:ext uri="{0D108BD9-81ED-4DB2-BD59-A6C34878D82A}">
                    <a16:rowId xmlns:a16="http://schemas.microsoft.com/office/drawing/2014/main" val="3253190475"/>
                  </a:ext>
                </a:extLst>
              </a:tr>
            </a:tbl>
          </a:graphicData>
        </a:graphic>
      </p:graphicFrame>
      <p:sp>
        <p:nvSpPr>
          <p:cNvPr id="4" name="Google Shape;1353;p125">
            <a:extLst>
              <a:ext uri="{FF2B5EF4-FFF2-40B4-BE49-F238E27FC236}">
                <a16:creationId xmlns:a16="http://schemas.microsoft.com/office/drawing/2014/main" id="{024E8F8D-BF2B-40E2-3A63-FA0FB73F8572}"/>
              </a:ext>
            </a:extLst>
          </p:cNvPr>
          <p:cNvSpPr txBox="1">
            <a:spLocks/>
          </p:cNvSpPr>
          <p:nvPr/>
        </p:nvSpPr>
        <p:spPr>
          <a:xfrm>
            <a:off x="755000" y="0"/>
            <a:ext cx="10682000" cy="70104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Literature Review: Generation</a:t>
            </a:r>
            <a:endParaRPr lang="en-US" sz="3200" dirty="0">
              <a:latin typeface="Inter Medium" panose="020B0604020202020204" charset="0"/>
              <a:ea typeface="Inter Medium" panose="020B0604020202020204" charset="0"/>
            </a:endParaRPr>
          </a:p>
        </p:txBody>
      </p:sp>
    </p:spTree>
    <p:extLst>
      <p:ext uri="{BB962C8B-B14F-4D97-AF65-F5344CB8AC3E}">
        <p14:creationId xmlns:p14="http://schemas.microsoft.com/office/powerpoint/2010/main" val="1438396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53;p125">
            <a:extLst>
              <a:ext uri="{FF2B5EF4-FFF2-40B4-BE49-F238E27FC236}">
                <a16:creationId xmlns:a16="http://schemas.microsoft.com/office/drawing/2014/main" id="{663ABF9D-D78D-8E0B-F85F-F24FB7D24325}"/>
              </a:ext>
            </a:extLst>
          </p:cNvPr>
          <p:cNvSpPr txBox="1">
            <a:spLocks/>
          </p:cNvSpPr>
          <p:nvPr/>
        </p:nvSpPr>
        <p:spPr>
          <a:xfrm>
            <a:off x="755000" y="173621"/>
            <a:ext cx="10682000" cy="70104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Objectives</a:t>
            </a:r>
            <a:endParaRPr lang="en-US" sz="3200" dirty="0">
              <a:latin typeface="Inter Medium" panose="020B0604020202020204" charset="0"/>
              <a:ea typeface="Inter Medium" panose="020B0604020202020204" charset="0"/>
            </a:endParaRPr>
          </a:p>
        </p:txBody>
      </p:sp>
      <p:pic>
        <p:nvPicPr>
          <p:cNvPr id="5" name="Picture 4">
            <a:extLst>
              <a:ext uri="{FF2B5EF4-FFF2-40B4-BE49-F238E27FC236}">
                <a16:creationId xmlns:a16="http://schemas.microsoft.com/office/drawing/2014/main" id="{0C659312-FB96-4917-FAEE-CC6548B3C6B4}"/>
              </a:ext>
            </a:extLst>
          </p:cNvPr>
          <p:cNvPicPr>
            <a:picLocks noChangeAspect="1"/>
          </p:cNvPicPr>
          <p:nvPr/>
        </p:nvPicPr>
        <p:blipFill>
          <a:blip r:embed="rId3"/>
          <a:stretch>
            <a:fillRect/>
          </a:stretch>
        </p:blipFill>
        <p:spPr>
          <a:xfrm>
            <a:off x="1478280" y="736664"/>
            <a:ext cx="9182004" cy="6121336"/>
          </a:xfrm>
          <a:prstGeom prst="rect">
            <a:avLst/>
          </a:prstGeom>
        </p:spPr>
      </p:pic>
    </p:spTree>
    <p:extLst>
      <p:ext uri="{BB962C8B-B14F-4D97-AF65-F5344CB8AC3E}">
        <p14:creationId xmlns:p14="http://schemas.microsoft.com/office/powerpoint/2010/main" val="3130483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4" name="Google Shape;1374;p128"/>
          <p:cNvSpPr txBox="1">
            <a:spLocks noGrp="1"/>
          </p:cNvSpPr>
          <p:nvPr>
            <p:ph type="title"/>
          </p:nvPr>
        </p:nvSpPr>
        <p:spPr>
          <a:xfrm>
            <a:off x="235052" y="246221"/>
            <a:ext cx="5458000" cy="1250400"/>
          </a:xfrm>
          <a:prstGeom prst="rect">
            <a:avLst/>
          </a:prstGeom>
        </p:spPr>
        <p:txBody>
          <a:bodyPr spcFirstLastPara="1" vert="horz" wrap="square" lIns="121900" tIns="121900" rIns="121900" bIns="121900" rtlCol="0" anchor="ctr" anchorCtr="0">
            <a:noAutofit/>
          </a:bodyPr>
          <a:lstStyle/>
          <a:p>
            <a:pPr algn="ctr"/>
            <a:r>
              <a:rPr lang="en-US" sz="3733" b="1" kern="0" dirty="0">
                <a:solidFill>
                  <a:srgbClr val="134D57"/>
                </a:solidFill>
                <a:latin typeface="Space Grotesk"/>
                <a:cs typeface="Space Grotesk"/>
                <a:sym typeface="Space Grotesk"/>
              </a:rPr>
              <a:t>Dataset Description</a:t>
            </a:r>
            <a:endParaRPr lang="en-US" sz="4267" dirty="0">
              <a:latin typeface="Inter Medium" panose="020B0604020202020204" charset="0"/>
              <a:ea typeface="Inter Medium" panose="020B0604020202020204" charset="0"/>
            </a:endParaRPr>
          </a:p>
        </p:txBody>
      </p:sp>
      <p:pic>
        <p:nvPicPr>
          <p:cNvPr id="9" name="Picture 8">
            <a:extLst>
              <a:ext uri="{FF2B5EF4-FFF2-40B4-BE49-F238E27FC236}">
                <a16:creationId xmlns:a16="http://schemas.microsoft.com/office/drawing/2014/main" id="{A1BD7797-9473-086D-3A45-CDCA3F67329D}"/>
              </a:ext>
            </a:extLst>
          </p:cNvPr>
          <p:cNvPicPr>
            <a:picLocks noChangeAspect="1"/>
          </p:cNvPicPr>
          <p:nvPr/>
        </p:nvPicPr>
        <p:blipFill>
          <a:blip r:embed="rId3"/>
          <a:stretch>
            <a:fillRect/>
          </a:stretch>
        </p:blipFill>
        <p:spPr>
          <a:xfrm>
            <a:off x="6608840" y="1171423"/>
            <a:ext cx="5564800" cy="4588068"/>
          </a:xfrm>
          <a:prstGeom prst="rect">
            <a:avLst/>
          </a:prstGeom>
        </p:spPr>
      </p:pic>
      <p:sp>
        <p:nvSpPr>
          <p:cNvPr id="2" name="Rectangle 1">
            <a:extLst>
              <a:ext uri="{FF2B5EF4-FFF2-40B4-BE49-F238E27FC236}">
                <a16:creationId xmlns:a16="http://schemas.microsoft.com/office/drawing/2014/main" id="{884B1E3A-7392-A170-61F0-413FDA80D9F1}"/>
              </a:ext>
            </a:extLst>
          </p:cNvPr>
          <p:cNvSpPr/>
          <p:nvPr/>
        </p:nvSpPr>
        <p:spPr>
          <a:xfrm>
            <a:off x="7346553" y="5899547"/>
            <a:ext cx="5362497" cy="2565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67" dirty="0"/>
              <a:t>https://sites.google.com/site/metinkatlav44/graphical-user-interface</a:t>
            </a:r>
            <a:endParaRPr lang="en-US" sz="1467" dirty="0"/>
          </a:p>
        </p:txBody>
      </p:sp>
      <p:sp>
        <p:nvSpPr>
          <p:cNvPr id="3" name="Slide Number Placeholder 2">
            <a:extLst>
              <a:ext uri="{FF2B5EF4-FFF2-40B4-BE49-F238E27FC236}">
                <a16:creationId xmlns:a16="http://schemas.microsoft.com/office/drawing/2014/main" id="{90ADFD1D-3797-5C2A-01BA-B9D66A504FBB}"/>
              </a:ext>
            </a:extLst>
          </p:cNvPr>
          <p:cNvSpPr>
            <a:spLocks noGrp="1"/>
          </p:cNvSpPr>
          <p:nvPr>
            <p:ph type="sldNum" idx="12"/>
          </p:nvPr>
        </p:nvSpPr>
        <p:spPr/>
        <p:txBody>
          <a:bodyPr/>
          <a:lstStyle/>
          <a:p>
            <a:fld id="{00000000-1234-1234-1234-123412341234}" type="slidenum">
              <a:rPr lang="en" smtClean="0"/>
              <a:pPr/>
              <a:t>7</a:t>
            </a:fld>
            <a:endParaRPr lang="en"/>
          </a:p>
        </p:txBody>
      </p:sp>
      <p:pic>
        <p:nvPicPr>
          <p:cNvPr id="6" name="Picture 5">
            <a:extLst>
              <a:ext uri="{FF2B5EF4-FFF2-40B4-BE49-F238E27FC236}">
                <a16:creationId xmlns:a16="http://schemas.microsoft.com/office/drawing/2014/main" id="{863DD6A1-6733-1F84-312B-74F4C1F77373}"/>
              </a:ext>
            </a:extLst>
          </p:cNvPr>
          <p:cNvPicPr>
            <a:picLocks noChangeAspect="1"/>
          </p:cNvPicPr>
          <p:nvPr/>
        </p:nvPicPr>
        <p:blipFill>
          <a:blip r:embed="rId4"/>
          <a:srcRect r="22474"/>
          <a:stretch/>
        </p:blipFill>
        <p:spPr>
          <a:xfrm>
            <a:off x="357601" y="1290754"/>
            <a:ext cx="5860948" cy="5040000"/>
          </a:xfrm>
          <a:prstGeom prst="rect">
            <a:avLst/>
          </a:prstGeom>
        </p:spPr>
      </p:pic>
    </p:spTree>
    <p:extLst>
      <p:ext uri="{BB962C8B-B14F-4D97-AF65-F5344CB8AC3E}">
        <p14:creationId xmlns:p14="http://schemas.microsoft.com/office/powerpoint/2010/main" val="128764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C6B1B-EBC5-66AE-058B-8A96D7B175E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A27A4E-FCF1-6C25-AE55-FD8BDF6F56D5}"/>
              </a:ext>
            </a:extLst>
          </p:cNvPr>
          <p:cNvSpPr>
            <a:spLocks noGrp="1"/>
          </p:cNvSpPr>
          <p:nvPr>
            <p:ph type="sldNum" idx="12"/>
          </p:nvPr>
        </p:nvSpPr>
        <p:spPr/>
        <p:txBody>
          <a:bodyPr/>
          <a:lstStyle/>
          <a:p>
            <a:fld id="{00000000-1234-1234-1234-123412341234}" type="slidenum">
              <a:rPr lang="en" smtClean="0"/>
              <a:pPr/>
              <a:t>8</a:t>
            </a:fld>
            <a:endParaRPr lang="en"/>
          </a:p>
        </p:txBody>
      </p:sp>
      <p:sp>
        <p:nvSpPr>
          <p:cNvPr id="4" name="Google Shape;1353;p125">
            <a:extLst>
              <a:ext uri="{FF2B5EF4-FFF2-40B4-BE49-F238E27FC236}">
                <a16:creationId xmlns:a16="http://schemas.microsoft.com/office/drawing/2014/main" id="{96EFA8CB-5EFA-39FC-AEC3-E305EF55F38B}"/>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Statistical Description of Variables</a:t>
            </a:r>
            <a:endParaRPr lang="en-US" sz="3200" dirty="0">
              <a:latin typeface="Inter Medium" panose="020B0604020202020204" charset="0"/>
              <a:ea typeface="Inter Medium" panose="020B0604020202020204" charset="0"/>
            </a:endParaRPr>
          </a:p>
        </p:txBody>
      </p:sp>
      <p:pic>
        <p:nvPicPr>
          <p:cNvPr id="2" name="Picture 1">
            <a:extLst>
              <a:ext uri="{FF2B5EF4-FFF2-40B4-BE49-F238E27FC236}">
                <a16:creationId xmlns:a16="http://schemas.microsoft.com/office/drawing/2014/main" id="{780AAB44-CE33-1297-A176-9413EE3C671D}"/>
              </a:ext>
            </a:extLst>
          </p:cNvPr>
          <p:cNvPicPr>
            <a:picLocks noChangeAspect="1"/>
          </p:cNvPicPr>
          <p:nvPr/>
        </p:nvPicPr>
        <p:blipFill>
          <a:blip r:embed="rId3"/>
          <a:stretch>
            <a:fillRect/>
          </a:stretch>
        </p:blipFill>
        <p:spPr>
          <a:xfrm>
            <a:off x="1762126" y="786801"/>
            <a:ext cx="8239125" cy="5955623"/>
          </a:xfrm>
          <a:prstGeom prst="rect">
            <a:avLst/>
          </a:prstGeom>
        </p:spPr>
      </p:pic>
    </p:spTree>
    <p:extLst>
      <p:ext uri="{BB962C8B-B14F-4D97-AF65-F5344CB8AC3E}">
        <p14:creationId xmlns:p14="http://schemas.microsoft.com/office/powerpoint/2010/main" val="3577090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67AE-450D-11F7-AE97-6420B80F2F5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0B25D6-7060-F5FE-9F79-AA895ED31FA7}"/>
              </a:ext>
            </a:extLst>
          </p:cNvPr>
          <p:cNvSpPr>
            <a:spLocks noGrp="1"/>
          </p:cNvSpPr>
          <p:nvPr>
            <p:ph type="sldNum" idx="12"/>
          </p:nvPr>
        </p:nvSpPr>
        <p:spPr/>
        <p:txBody>
          <a:bodyPr/>
          <a:lstStyle/>
          <a:p>
            <a:fld id="{00000000-1234-1234-1234-123412341234}" type="slidenum">
              <a:rPr lang="en" smtClean="0"/>
              <a:pPr/>
              <a:t>9</a:t>
            </a:fld>
            <a:endParaRPr lang="en"/>
          </a:p>
        </p:txBody>
      </p:sp>
      <p:sp>
        <p:nvSpPr>
          <p:cNvPr id="4" name="Google Shape;1353;p125">
            <a:extLst>
              <a:ext uri="{FF2B5EF4-FFF2-40B4-BE49-F238E27FC236}">
                <a16:creationId xmlns:a16="http://schemas.microsoft.com/office/drawing/2014/main" id="{EC69576D-3525-46CF-7745-A01AC6487C95}"/>
              </a:ext>
            </a:extLst>
          </p:cNvPr>
          <p:cNvSpPr txBox="1">
            <a:spLocks/>
          </p:cNvSpPr>
          <p:nvPr/>
        </p:nvSpPr>
        <p:spPr>
          <a:xfrm>
            <a:off x="755000" y="191775"/>
            <a:ext cx="10682000" cy="10845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667" b="1" kern="0" dirty="0">
                <a:solidFill>
                  <a:srgbClr val="134D57"/>
                </a:solidFill>
                <a:latin typeface="Space Grotesk"/>
                <a:cs typeface="Space Grotesk"/>
                <a:sym typeface="Space Grotesk"/>
              </a:rPr>
              <a:t>Frequency Distribution of Variables</a:t>
            </a:r>
            <a:endParaRPr lang="en-US" sz="3200" dirty="0">
              <a:latin typeface="Inter Medium" panose="020B0604020202020204" charset="0"/>
              <a:ea typeface="Inter Medium" panose="020B0604020202020204" charset="0"/>
            </a:endParaRPr>
          </a:p>
        </p:txBody>
      </p:sp>
      <p:pic>
        <p:nvPicPr>
          <p:cNvPr id="6" name="Picture 5">
            <a:extLst>
              <a:ext uri="{FF2B5EF4-FFF2-40B4-BE49-F238E27FC236}">
                <a16:creationId xmlns:a16="http://schemas.microsoft.com/office/drawing/2014/main" id="{B616D145-EFD8-998F-E818-93A338D596F9}"/>
              </a:ext>
            </a:extLst>
          </p:cNvPr>
          <p:cNvPicPr>
            <a:picLocks noChangeAspect="1"/>
          </p:cNvPicPr>
          <p:nvPr/>
        </p:nvPicPr>
        <p:blipFill>
          <a:blip r:embed="rId3"/>
          <a:stretch>
            <a:fillRect/>
          </a:stretch>
        </p:blipFill>
        <p:spPr>
          <a:xfrm>
            <a:off x="2926332" y="788914"/>
            <a:ext cx="6065269" cy="6069087"/>
          </a:xfrm>
          <a:prstGeom prst="rect">
            <a:avLst/>
          </a:prstGeom>
        </p:spPr>
      </p:pic>
    </p:spTree>
    <p:extLst>
      <p:ext uri="{BB962C8B-B14F-4D97-AF65-F5344CB8AC3E}">
        <p14:creationId xmlns:p14="http://schemas.microsoft.com/office/powerpoint/2010/main" val="3015467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2249</TotalTime>
  <Words>2071</Words>
  <Application>Microsoft Office PowerPoint</Application>
  <PresentationFormat>Widescreen</PresentationFormat>
  <Paragraphs>230</Paragraphs>
  <Slides>27</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-apple-system</vt:lpstr>
      <vt:lpstr>Arial</vt:lpstr>
      <vt:lpstr>Calibri</vt:lpstr>
      <vt:lpstr>Calibri Light</vt:lpstr>
      <vt:lpstr>Helvetica</vt:lpstr>
      <vt:lpstr>Inter Medium</vt:lpstr>
      <vt:lpstr>Space Grotesk</vt:lpstr>
      <vt:lpstr>Times New Roman</vt:lpstr>
      <vt:lpstr>Office Theme</vt:lpstr>
      <vt:lpstr>Simple Light</vt:lpstr>
      <vt:lpstr>   Generative Artificial Intelligence and Optimisation Framework for Sustainable Concrete Mixture Design  </vt:lpstr>
      <vt:lpstr>PowerPoint Presentation</vt:lpstr>
      <vt:lpstr>PowerPoint Presentation</vt:lpstr>
      <vt:lpstr>PowerPoint Presentation</vt:lpstr>
      <vt:lpstr>PowerPoint Presentation</vt:lpstr>
      <vt:lpstr>PowerPoint Presentation</vt:lpstr>
      <vt:lpstr>Dataset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Teibok Chyne</dc:creator>
  <cp:lastModifiedBy>Teibok Chyne</cp:lastModifiedBy>
  <cp:revision>22</cp:revision>
  <dcterms:created xsi:type="dcterms:W3CDTF">2025-05-06T10:32:52Z</dcterms:created>
  <dcterms:modified xsi:type="dcterms:W3CDTF">2025-05-08T16:11:25Z</dcterms:modified>
</cp:coreProperties>
</file>